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4"/>
  </p:sldMasterIdLst>
  <p:notesMasterIdLst>
    <p:notesMasterId r:id="rId26"/>
  </p:notesMasterIdLst>
  <p:handoutMasterIdLst>
    <p:handoutMasterId r:id="rId27"/>
  </p:handoutMasterIdLst>
  <p:sldIdLst>
    <p:sldId id="2076138262" r:id="rId5"/>
    <p:sldId id="2076138466" r:id="rId6"/>
    <p:sldId id="2076138483" r:id="rId7"/>
    <p:sldId id="2076138467" r:id="rId8"/>
    <p:sldId id="2076138482" r:id="rId9"/>
    <p:sldId id="2076138475" r:id="rId10"/>
    <p:sldId id="2076138468" r:id="rId11"/>
    <p:sldId id="2076138485" r:id="rId12"/>
    <p:sldId id="2076138469" r:id="rId13"/>
    <p:sldId id="2076138484" r:id="rId14"/>
    <p:sldId id="2076138470" r:id="rId15"/>
    <p:sldId id="2076138471" r:id="rId16"/>
    <p:sldId id="2076138472" r:id="rId17"/>
    <p:sldId id="2076138473" r:id="rId18"/>
    <p:sldId id="2076138486" r:id="rId19"/>
    <p:sldId id="2076138474" r:id="rId20"/>
    <p:sldId id="2076138477" r:id="rId21"/>
    <p:sldId id="2076138479" r:id="rId22"/>
    <p:sldId id="2076138480" r:id="rId23"/>
    <p:sldId id="2076138481" r:id="rId24"/>
    <p:sldId id="2076138365" r:id="rId2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Content" id="{FB6EE416-AF16-AF40-804B-633D4962DAEE}">
          <p14:sldIdLst>
            <p14:sldId id="2076138262"/>
            <p14:sldId id="2076138466"/>
            <p14:sldId id="2076138483"/>
            <p14:sldId id="2076138467"/>
            <p14:sldId id="2076138482"/>
            <p14:sldId id="2076138475"/>
            <p14:sldId id="2076138468"/>
            <p14:sldId id="2076138485"/>
            <p14:sldId id="2076138469"/>
            <p14:sldId id="2076138484"/>
            <p14:sldId id="2076138470"/>
            <p14:sldId id="2076138471"/>
            <p14:sldId id="2076138472"/>
            <p14:sldId id="2076138473"/>
            <p14:sldId id="2076138486"/>
            <p14:sldId id="2076138474"/>
            <p14:sldId id="2076138477"/>
            <p14:sldId id="2076138479"/>
            <p14:sldId id="2076138480"/>
            <p14:sldId id="2076138481"/>
            <p14:sldId id="2076138365"/>
          </p14:sldIdLst>
        </p14:section>
      </p14:sectionLst>
    </p:ex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FFFFFF"/>
    <a:srgbClr val="666666"/>
    <a:srgbClr val="000000"/>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7858DC-C9E8-4FD9-8CC7-E2A831E0C9FE}" v="77" dt="2022-11-29T16:43:55.2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87" autoAdjust="0"/>
    <p:restoredTop sz="96321" autoAdjust="0"/>
  </p:normalViewPr>
  <p:slideViewPr>
    <p:cSldViewPr snapToGrid="0">
      <p:cViewPr varScale="1">
        <p:scale>
          <a:sx n="83" d="100"/>
          <a:sy n="83" d="100"/>
        </p:scale>
        <p:origin x="40" y="704"/>
      </p:cViewPr>
      <p:guideLst>
        <p:guide orient="horz" pos="640"/>
        <p:guide pos="3840"/>
      </p:guideLst>
    </p:cSldViewPr>
  </p:slideViewPr>
  <p:outlineViewPr>
    <p:cViewPr>
      <p:scale>
        <a:sx n="33" d="100"/>
        <a:sy n="33" d="100"/>
      </p:scale>
      <p:origin x="0" y="-44436"/>
    </p:cViewPr>
  </p:outlineViewPr>
  <p:notesTextViewPr>
    <p:cViewPr>
      <p:scale>
        <a:sx n="125" d="100"/>
        <a:sy n="125"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11/29/2022 12:57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11/29/2022 12:57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11/29/2022 12:57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908057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11/29/2022 12:57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21927029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5"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1.xml.rels><?xml version="1.0" encoding="UTF-8" standalone="yes"?>
<Relationships xmlns="http://schemas.openxmlformats.org/package/2006/relationships"><Relationship Id="rId2" Type="http://schemas.openxmlformats.org/officeDocument/2006/relationships/hyperlink" Target="https://learn.microsoft.com/en-us/dotnet/csharp/language-reference/keywords/using-directive" TargetMode="External"/><Relationship Id="rId1" Type="http://schemas.openxmlformats.org/officeDocument/2006/relationships/slideLayout" Target="../slideLayouts/slideLayout7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3.xml"/><Relationship Id="rId5" Type="http://schemas.openxmlformats.org/officeDocument/2006/relationships/hyperlink" Target="https://learn.microsoft.com/en-us/dotnet/csharp/language-reference/attributes/caller-information#argument-expressions" TargetMode="External"/><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3.xml"/></Relationships>
</file>

<file path=ppt/slides/_rels/slide21.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3" Type="http://schemas.openxmlformats.org/officeDocument/2006/relationships/hyperlink" Target="https://learn.microsoft.com/en-us/dotnet/csharp/language-reference/builtin-types/record" TargetMode="External"/><Relationship Id="rId2" Type="http://schemas.openxmlformats.org/officeDocument/2006/relationships/hyperlink" Target="https://learn.microsoft.com/en-us/dotnet/csharp/language-reference/builtin-types/value-types" TargetMode="External"/><Relationship Id="rId1" Type="http://schemas.openxmlformats.org/officeDocument/2006/relationships/slideLayout" Target="../slideLayouts/slideLayout7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7.xml.rels><?xml version="1.0" encoding="UTF-8" standalone="yes"?>
<Relationships xmlns="http://schemas.openxmlformats.org/package/2006/relationships"><Relationship Id="rId3" Type="http://schemas.openxmlformats.org/officeDocument/2006/relationships/hyperlink" Target="https://learn.microsoft.com/en-us/dotnet/csharp/language-reference/builtin-types/default-values" TargetMode="External"/><Relationship Id="rId2" Type="http://schemas.openxmlformats.org/officeDocument/2006/relationships/hyperlink" Target="https://learn.microsoft.com/en-us/dotnet/csharp/language-reference/builtin-types/struct#struct-initialization-and-default-values" TargetMode="External"/><Relationship Id="rId1" Type="http://schemas.openxmlformats.org/officeDocument/2006/relationships/slideLayout" Target="../slideLayouts/slideLayout73.xml"/></Relationships>
</file>

<file path=ppt/slides/_rels/slide8.xml.rels><?xml version="1.0" encoding="UTF-8" standalone="yes"?>
<Relationships xmlns="http://schemas.openxmlformats.org/package/2006/relationships"><Relationship Id="rId2" Type="http://schemas.openxmlformats.org/officeDocument/2006/relationships/hyperlink" Target="https://learn.microsoft.com/en-us/dotnet/csharp/language-reference/operators/with-expression" TargetMode="External"/><Relationship Id="rId1" Type="http://schemas.openxmlformats.org/officeDocument/2006/relationships/slideLayout" Target="../slideLayouts/slideLayout7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979778"/>
            <a:ext cx="9144000" cy="553998"/>
          </a:xfrm>
        </p:spPr>
        <p:txBody>
          <a:bodyPr/>
          <a:lstStyle/>
          <a:p>
            <a:r>
              <a:rPr lang="en-US" dirty="0"/>
              <a:t>What's new in C# 10</a:t>
            </a:r>
          </a:p>
        </p:txBody>
      </p:sp>
      <p:sp>
        <p:nvSpPr>
          <p:cNvPr id="5" name="Text Placeholder 4"/>
          <p:cNvSpPr>
            <a:spLocks noGrp="1"/>
          </p:cNvSpPr>
          <p:nvPr>
            <p:ph type="body" sz="quarter" idx="12"/>
          </p:nvPr>
        </p:nvSpPr>
        <p:spPr>
          <a:xfrm>
            <a:off x="584200" y="3962400"/>
            <a:ext cx="9144000" cy="338554"/>
          </a:xfrm>
        </p:spPr>
        <p:txBody>
          <a:bodyPr/>
          <a:lstStyle/>
          <a:p>
            <a:r>
              <a:rPr lang="en-US" dirty="0"/>
              <a:t>Quick Overview</a:t>
            </a:r>
          </a:p>
        </p:txBody>
      </p:sp>
      <p:pic>
        <p:nvPicPr>
          <p:cNvPr id="2" name="Picture 2" descr="C# 10 and .NET 6 – Modern Cross-Platform Development: Build apps, websites,  and services with ASP.NET Core 6, Blazor, and EF Core 6 using Visual Studio  2022 and Visual Studio Code, 6th">
            <a:extLst>
              <a:ext uri="{FF2B5EF4-FFF2-40B4-BE49-F238E27FC236}">
                <a16:creationId xmlns:a16="http://schemas.microsoft.com/office/drawing/2014/main" id="{8F5CC171-55A7-D00E-57C5-6DDB59B5CF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6852" y="1315026"/>
            <a:ext cx="4437500" cy="443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707120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1435B-F30B-BED7-CB09-D61EAB9B6B48}"/>
              </a:ext>
            </a:extLst>
          </p:cNvPr>
          <p:cNvSpPr>
            <a:spLocks noGrp="1"/>
          </p:cNvSpPr>
          <p:nvPr>
            <p:ph type="title"/>
          </p:nvPr>
        </p:nvSpPr>
        <p:spPr>
          <a:xfrm>
            <a:off x="651181" y="279589"/>
            <a:ext cx="3182027" cy="4095269"/>
          </a:xfrm>
        </p:spPr>
        <p:txBody>
          <a:bodyPr/>
          <a:lstStyle/>
          <a:p>
            <a:pPr algn="ctr"/>
            <a:r>
              <a:rPr lang="en-US" sz="3600" dirty="0"/>
              <a:t>Interpolated string handlers</a:t>
            </a:r>
            <a:br>
              <a:rPr lang="en-US" sz="3600" dirty="0"/>
            </a:br>
            <a:br>
              <a:rPr lang="en-US" sz="3600" dirty="0"/>
            </a:br>
            <a:br>
              <a:rPr lang="en-US" sz="3600" dirty="0"/>
            </a:br>
            <a:br>
              <a:rPr lang="en-US" sz="3600" dirty="0"/>
            </a:br>
            <a:r>
              <a:rPr lang="en-US" sz="3600" dirty="0"/>
              <a:t>The .NET libraries use this feature in many APIs. </a:t>
            </a:r>
            <a:br>
              <a:rPr lang="en-US" sz="3600" dirty="0"/>
            </a:br>
            <a:endParaRPr lang="en-US" dirty="0"/>
          </a:p>
        </p:txBody>
      </p:sp>
      <p:sp>
        <p:nvSpPr>
          <p:cNvPr id="4" name="Rectangle 1">
            <a:extLst>
              <a:ext uri="{FF2B5EF4-FFF2-40B4-BE49-F238E27FC236}">
                <a16:creationId xmlns:a16="http://schemas.microsoft.com/office/drawing/2014/main" id="{A2FE8F8E-569C-4900-AD83-6E58249DB004}"/>
              </a:ext>
            </a:extLst>
          </p:cNvPr>
          <p:cNvSpPr>
            <a:spLocks noChangeArrowheads="1"/>
          </p:cNvSpPr>
          <p:nvPr/>
        </p:nvSpPr>
        <p:spPr bwMode="auto">
          <a:xfrm>
            <a:off x="4706223" y="632540"/>
            <a:ext cx="6933501" cy="292388"/>
          </a:xfrm>
          <a:prstGeom prst="rect">
            <a:avLst/>
          </a:prstGeom>
          <a:solidFill>
            <a:srgbClr val="F0F0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E1EFF"/>
                </a:solidFill>
                <a:effectLst/>
                <a:latin typeface="SFMono-Regular"/>
              </a:rPr>
              <a:t>var</a:t>
            </a:r>
            <a:r>
              <a:rPr kumimoji="0" lang="en-US" altLang="en-US" sz="1600" b="0" i="0" u="none" strike="noStrike" cap="none" normalizeH="0" baseline="0" dirty="0">
                <a:ln>
                  <a:noFill/>
                </a:ln>
                <a:solidFill>
                  <a:srgbClr val="000000"/>
                </a:solidFill>
                <a:effectLst/>
                <a:latin typeface="SFMono-Regular"/>
              </a:rPr>
              <a:t> sb = </a:t>
            </a:r>
            <a:r>
              <a:rPr kumimoji="0" lang="en-US" altLang="en-US" sz="1600" b="0" i="0" u="none" strike="noStrike" cap="none" normalizeH="0" baseline="0" dirty="0">
                <a:ln>
                  <a:noFill/>
                </a:ln>
                <a:solidFill>
                  <a:srgbClr val="1E1EFF"/>
                </a:solidFill>
                <a:effectLst/>
                <a:latin typeface="SFMono-Regular"/>
              </a:rPr>
              <a:t>new</a:t>
            </a:r>
            <a:r>
              <a:rPr kumimoji="0" lang="en-US" altLang="en-US" sz="1600" b="0" i="0" u="none" strike="noStrike" cap="none" normalizeH="0" baseline="0" dirty="0">
                <a:ln>
                  <a:noFill/>
                </a:ln>
                <a:solidFill>
                  <a:srgbClr val="000000"/>
                </a:solidFill>
                <a:effectLst/>
                <a:latin typeface="SFMono-Regular"/>
              </a:rPr>
              <a:t> </a:t>
            </a:r>
            <a:r>
              <a:rPr kumimoji="0" lang="en-US" altLang="en-US" sz="1600" b="0" i="0" u="none" strike="noStrike" cap="none" normalizeH="0" baseline="0" dirty="0">
                <a:ln>
                  <a:noFill/>
                </a:ln>
                <a:solidFill>
                  <a:srgbClr val="660066"/>
                </a:solidFill>
                <a:effectLst/>
                <a:latin typeface="SFMono-Regular"/>
              </a:rPr>
              <a:t>StringBuilder</a:t>
            </a:r>
            <a:r>
              <a:rPr kumimoji="0" lang="en-US" altLang="en-US" sz="1600" b="0" i="0" u="none" strike="noStrike" cap="none" normalizeH="0" baseline="0" dirty="0">
                <a:ln>
                  <a:noFill/>
                </a:ln>
                <a:solidFill>
                  <a:srgbClr val="000000"/>
                </a:solidFill>
                <a:effectLst/>
                <a:latin typeface="SFMono-Regular"/>
              </a:rPr>
              <a:t>(); </a:t>
            </a:r>
            <a:r>
              <a:rPr kumimoji="0" lang="en-US" altLang="en-US" sz="1600" b="0" i="0" u="none" strike="noStrike" cap="none" normalizeH="0" baseline="0" dirty="0" err="1">
                <a:ln>
                  <a:noFill/>
                </a:ln>
                <a:solidFill>
                  <a:srgbClr val="000000"/>
                </a:solidFill>
                <a:effectLst/>
                <a:latin typeface="SFMono-Regular"/>
              </a:rPr>
              <a:t>sb.</a:t>
            </a:r>
            <a:r>
              <a:rPr kumimoji="0" lang="en-US" altLang="en-US" sz="1600" b="0" i="0" u="none" strike="noStrike" cap="none" normalizeH="0" baseline="0" dirty="0" err="1">
                <a:ln>
                  <a:noFill/>
                </a:ln>
                <a:solidFill>
                  <a:srgbClr val="660066"/>
                </a:solidFill>
                <a:effectLst/>
                <a:latin typeface="SFMono-Regular"/>
              </a:rPr>
              <a:t>Append</a:t>
            </a:r>
            <a:r>
              <a:rPr kumimoji="0" lang="en-US" altLang="en-US" sz="1600" b="0" i="0" u="none" strike="noStrike" cap="none" normalizeH="0" baseline="0" dirty="0">
                <a:ln>
                  <a:noFill/>
                </a:ln>
                <a:solidFill>
                  <a:srgbClr val="000000"/>
                </a:solidFill>
                <a:effectLst/>
                <a:latin typeface="SFMono-Regular"/>
              </a:rPr>
              <a:t>($</a:t>
            </a:r>
            <a:r>
              <a:rPr kumimoji="0" lang="en-US" altLang="en-US" sz="1600" b="0" i="0" u="none" strike="noStrike" cap="none" normalizeH="0" baseline="0" dirty="0">
                <a:ln>
                  <a:noFill/>
                </a:ln>
                <a:solidFill>
                  <a:srgbClr val="980606"/>
                </a:solidFill>
                <a:effectLst/>
                <a:latin typeface="SFMono-Regular"/>
              </a:rPr>
              <a:t>"Hello {</a:t>
            </a:r>
            <a:r>
              <a:rPr kumimoji="0" lang="en-US" altLang="en-US" sz="1600" b="0" i="0" u="none" strike="noStrike" cap="none" normalizeH="0" baseline="0" dirty="0" err="1">
                <a:ln>
                  <a:noFill/>
                </a:ln>
                <a:solidFill>
                  <a:srgbClr val="980606"/>
                </a:solidFill>
                <a:effectLst/>
                <a:latin typeface="SFMono-Regular"/>
              </a:rPr>
              <a:t>args</a:t>
            </a:r>
            <a:r>
              <a:rPr kumimoji="0" lang="en-US" altLang="en-US" sz="1600" b="0" i="0" u="none" strike="noStrike" cap="none" normalizeH="0" baseline="0" dirty="0">
                <a:ln>
                  <a:noFill/>
                </a:ln>
                <a:solidFill>
                  <a:srgbClr val="980606"/>
                </a:solidFill>
                <a:effectLst/>
                <a:latin typeface="SFMono-Regular"/>
              </a:rPr>
              <a:t>[0]}, how are you?"</a:t>
            </a:r>
            <a:r>
              <a:rPr kumimoji="0" lang="en-US" altLang="en-US" sz="1600" b="0" i="0" u="none" strike="noStrike" cap="none" normalizeH="0" baseline="0" dirty="0">
                <a:ln>
                  <a:noFill/>
                </a:ln>
                <a:solidFill>
                  <a:srgbClr val="000000"/>
                </a:solidFill>
                <a:effectLst/>
                <a:latin typeface="SFMono-Regular"/>
              </a:rPr>
              <a:t>);</a:t>
            </a:r>
            <a:r>
              <a:rPr kumimoji="0" lang="en-US" altLang="en-US" sz="1600" b="0" i="0" u="none" strike="noStrike" cap="none" normalizeH="0" baseline="0" dirty="0">
                <a:ln>
                  <a:noFill/>
                </a:ln>
                <a:solidFill>
                  <a:schemeClr val="tx1"/>
                </a:solidFill>
                <a:effectLst/>
              </a:rPr>
              <a:t> </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3198B04C-48B0-7D40-7E1E-F9003C03DFF6}"/>
              </a:ext>
            </a:extLst>
          </p:cNvPr>
          <p:cNvSpPr txBox="1"/>
          <p:nvPr/>
        </p:nvSpPr>
        <p:spPr>
          <a:xfrm>
            <a:off x="4618139" y="1299675"/>
            <a:ext cx="6761526" cy="2696123"/>
          </a:xfrm>
          <a:prstGeom prst="rect">
            <a:avLst/>
          </a:prstGeom>
          <a:noFill/>
        </p:spPr>
        <p:txBody>
          <a:bodyPr wrap="square">
            <a:spAutoFit/>
          </a:bodyPr>
          <a:lstStyle/>
          <a:p>
            <a:pPr marL="285750" indent="-285750">
              <a:buFont typeface="Arial" panose="020B0604020202020204" pitchFamily="34" charset="0"/>
              <a:buChar char="•"/>
            </a:pPr>
            <a:r>
              <a:rPr lang="en-US" dirty="0"/>
              <a:t>Up until now, this would call the Append(string? value) overload with a newly allocated and computed string, appending that to the StringBuilder in one chunk.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However, Append now has a new overload </a:t>
            </a:r>
            <a:br>
              <a:rPr lang="en-US" dirty="0"/>
            </a:br>
            <a:br>
              <a:rPr lang="en-US" dirty="0"/>
            </a:br>
            <a:r>
              <a:rPr lang="en-US" sz="1400" b="1" dirty="0"/>
              <a:t>Append(ref </a:t>
            </a:r>
            <a:r>
              <a:rPr lang="en-US" sz="1400" b="1" dirty="0" err="1"/>
              <a:t>StringBuilder.AppendInterpolatedStringHandler</a:t>
            </a:r>
            <a:r>
              <a:rPr lang="en-US" sz="1400" b="1" dirty="0"/>
              <a:t> handler) </a:t>
            </a:r>
            <a:br>
              <a:rPr lang="en-US" sz="1400" dirty="0"/>
            </a:br>
            <a:endParaRPr lang="en-US" sz="1400" dirty="0"/>
          </a:p>
          <a:p>
            <a:pPr marL="285750" indent="-285750">
              <a:buFont typeface="Arial" panose="020B0604020202020204" pitchFamily="34" charset="0"/>
              <a:buChar char="•"/>
            </a:pPr>
            <a:r>
              <a:rPr lang="en-US" dirty="0"/>
              <a:t>This overload takes precedence over the string overload when an interpolated string is used as argument.</a:t>
            </a:r>
          </a:p>
        </p:txBody>
      </p:sp>
    </p:spTree>
    <p:extLst>
      <p:ext uri="{BB962C8B-B14F-4D97-AF65-F5344CB8AC3E}">
        <p14:creationId xmlns:p14="http://schemas.microsoft.com/office/powerpoint/2010/main" val="328970394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349178" y="233450"/>
            <a:ext cx="2989642" cy="1985438"/>
          </a:xfrm>
        </p:spPr>
        <p:txBody>
          <a:bodyPr/>
          <a:lstStyle/>
          <a:p>
            <a:pPr algn="ctr"/>
            <a:r>
              <a:rPr lang="en-US" sz="3600" dirty="0"/>
              <a:t>Global </a:t>
            </a:r>
            <a:br>
              <a:rPr lang="en-US" sz="3600" dirty="0"/>
            </a:br>
            <a:r>
              <a:rPr lang="en-US" sz="3600" dirty="0"/>
              <a:t>using </a:t>
            </a:r>
            <a:br>
              <a:rPr lang="en-US" sz="3600" dirty="0"/>
            </a:br>
            <a:r>
              <a:rPr lang="en-US" sz="3600" dirty="0"/>
              <a:t>directives</a:t>
            </a:r>
            <a:br>
              <a:rPr lang="en-US" sz="3600" dirty="0"/>
            </a:br>
            <a:endParaRPr lang="en-US" dirty="0"/>
          </a:p>
        </p:txBody>
      </p:sp>
      <p:sp>
        <p:nvSpPr>
          <p:cNvPr id="10" name="TextBox 9">
            <a:extLst>
              <a:ext uri="{FF2B5EF4-FFF2-40B4-BE49-F238E27FC236}">
                <a16:creationId xmlns:a16="http://schemas.microsoft.com/office/drawing/2014/main" id="{9DD740CF-1966-DF3F-B341-5322CD39BE9E}"/>
              </a:ext>
            </a:extLst>
          </p:cNvPr>
          <p:cNvSpPr txBox="1"/>
          <p:nvPr/>
        </p:nvSpPr>
        <p:spPr>
          <a:xfrm>
            <a:off x="4945310" y="635360"/>
            <a:ext cx="6761526" cy="3894912"/>
          </a:xfrm>
          <a:prstGeom prst="rect">
            <a:avLst/>
          </a:prstGeom>
          <a:noFill/>
        </p:spPr>
        <p:txBody>
          <a:bodyPr wrap="square">
            <a:spAutoFit/>
          </a:bodyPr>
          <a:lstStyle/>
          <a:p>
            <a:r>
              <a:rPr lang="en-US" dirty="0"/>
              <a:t>In C# 10 you can apply two modifiers to a using directive:</a:t>
            </a:r>
          </a:p>
          <a:p>
            <a:endParaRPr lang="en-US" dirty="0"/>
          </a:p>
          <a:p>
            <a:pPr marL="285750" indent="-285750">
              <a:buFont typeface="Arial" panose="020B0604020202020204" pitchFamily="34" charset="0"/>
              <a:buChar char="•"/>
            </a:pPr>
            <a:r>
              <a:rPr lang="en-US" i="1" dirty="0"/>
              <a:t>[Added in C#10]</a:t>
            </a:r>
            <a:r>
              <a:rPr lang="en-US" dirty="0"/>
              <a:t> The </a:t>
            </a:r>
            <a:r>
              <a:rPr lang="en-US" b="1" i="1" dirty="0"/>
              <a:t>global</a:t>
            </a:r>
            <a:r>
              <a:rPr lang="en-US" dirty="0"/>
              <a:t> modifier has the same effect as adding the same using directive to every source file in your project. </a:t>
            </a:r>
          </a:p>
          <a:p>
            <a:endParaRPr lang="en-US" dirty="0"/>
          </a:p>
          <a:p>
            <a:pPr algn="ctr"/>
            <a:r>
              <a:rPr lang="en-US" dirty="0">
                <a:highlight>
                  <a:srgbClr val="FFFF00"/>
                </a:highlight>
              </a:rPr>
              <a:t>global</a:t>
            </a:r>
            <a:r>
              <a:rPr lang="en-US" dirty="0"/>
              <a:t> using &lt;fully-qualified-namespace&gt;;</a:t>
            </a:r>
          </a:p>
          <a:p>
            <a:endParaRPr lang="en-US" dirty="0"/>
          </a:p>
          <a:p>
            <a:pPr marL="285750" indent="-285750">
              <a:buFont typeface="Arial" panose="020B0604020202020204" pitchFamily="34" charset="0"/>
              <a:buChar char="•"/>
            </a:pPr>
            <a:r>
              <a:rPr lang="en-US" dirty="0"/>
              <a:t>The </a:t>
            </a:r>
            <a:r>
              <a:rPr lang="en-US" b="1" i="1" dirty="0"/>
              <a:t>static</a:t>
            </a:r>
            <a:r>
              <a:rPr lang="en-US" dirty="0"/>
              <a:t> modifier imports the static members and nested types from a single type rather than importing all the types in a namespace.</a:t>
            </a:r>
          </a:p>
          <a:p>
            <a:pPr marL="285750" indent="-285750">
              <a:buFont typeface="Arial" panose="020B0604020202020204" pitchFamily="34" charset="0"/>
              <a:buChar char="•"/>
            </a:pPr>
            <a:endParaRPr lang="en-US" dirty="0"/>
          </a:p>
          <a:p>
            <a:pPr algn="ctr"/>
            <a:r>
              <a:rPr lang="en-US" dirty="0"/>
              <a:t>using </a:t>
            </a:r>
            <a:r>
              <a:rPr lang="en-US" dirty="0">
                <a:highlight>
                  <a:srgbClr val="FFFF00"/>
                </a:highlight>
              </a:rPr>
              <a:t>static</a:t>
            </a:r>
            <a:r>
              <a:rPr lang="en-US" dirty="0"/>
              <a:t> &lt;fully-qualified-type-name&gt;;</a:t>
            </a:r>
          </a:p>
          <a:p>
            <a:pPr marL="285750" indent="-285750">
              <a:buFont typeface="Arial" panose="020B0604020202020204" pitchFamily="34" charset="0"/>
              <a:buChar char="•"/>
            </a:pPr>
            <a:endParaRPr lang="en-US" dirty="0"/>
          </a:p>
        </p:txBody>
      </p:sp>
      <p:sp>
        <p:nvSpPr>
          <p:cNvPr id="11" name="TextBox 10">
            <a:extLst>
              <a:ext uri="{FF2B5EF4-FFF2-40B4-BE49-F238E27FC236}">
                <a16:creationId xmlns:a16="http://schemas.microsoft.com/office/drawing/2014/main" id="{ED73A77F-2697-3A42-30A6-653EACD230BB}"/>
              </a:ext>
            </a:extLst>
          </p:cNvPr>
          <p:cNvSpPr txBox="1"/>
          <p:nvPr/>
        </p:nvSpPr>
        <p:spPr>
          <a:xfrm>
            <a:off x="201263" y="5920155"/>
            <a:ext cx="3838036" cy="461665"/>
          </a:xfrm>
          <a:prstGeom prst="rect">
            <a:avLst/>
          </a:prstGeom>
          <a:noFill/>
        </p:spPr>
        <p:txBody>
          <a:bodyPr wrap="square">
            <a:spAutoFit/>
          </a:bodyPr>
          <a:lstStyle/>
          <a:p>
            <a:r>
              <a:rPr lang="en-US" sz="1200" dirty="0">
                <a:solidFill>
                  <a:schemeClr val="bg1"/>
                </a:solidFill>
              </a:rPr>
              <a:t>Links</a:t>
            </a:r>
          </a:p>
          <a:p>
            <a:r>
              <a:rPr lang="en-US" sz="1200" dirty="0">
                <a:hlinkClick r:id="rId2"/>
              </a:rPr>
              <a:t>using directive - C# Reference | Microsoft Learn</a:t>
            </a:r>
            <a:endParaRPr lang="en-US" sz="1200" dirty="0">
              <a:solidFill>
                <a:schemeClr val="bg1"/>
              </a:solidFill>
            </a:endParaRPr>
          </a:p>
        </p:txBody>
      </p:sp>
    </p:spTree>
    <p:extLst>
      <p:ext uri="{BB962C8B-B14F-4D97-AF65-F5344CB8AC3E}">
        <p14:creationId xmlns:p14="http://schemas.microsoft.com/office/powerpoint/2010/main" val="388915573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420483" y="270478"/>
            <a:ext cx="3182027" cy="3118624"/>
          </a:xfrm>
        </p:spPr>
        <p:txBody>
          <a:bodyPr/>
          <a:lstStyle/>
          <a:p>
            <a:pPr algn="ctr"/>
            <a:r>
              <a:rPr lang="en-US" sz="3600" dirty="0"/>
              <a:t>File-scoped namespace declaration</a:t>
            </a:r>
            <a:br>
              <a:rPr lang="en-US" sz="3600" dirty="0"/>
            </a:br>
            <a:endParaRPr lang="en-US" dirty="0"/>
          </a:p>
        </p:txBody>
      </p:sp>
      <p:sp>
        <p:nvSpPr>
          <p:cNvPr id="8" name="TextBox 7">
            <a:extLst>
              <a:ext uri="{FF2B5EF4-FFF2-40B4-BE49-F238E27FC236}">
                <a16:creationId xmlns:a16="http://schemas.microsoft.com/office/drawing/2014/main" id="{A795C0A5-1C2C-4252-035F-214E335BDD6F}"/>
              </a:ext>
            </a:extLst>
          </p:cNvPr>
          <p:cNvSpPr txBox="1"/>
          <p:nvPr/>
        </p:nvSpPr>
        <p:spPr>
          <a:xfrm>
            <a:off x="4592973" y="697249"/>
            <a:ext cx="6761526" cy="2265236"/>
          </a:xfrm>
          <a:prstGeom prst="rect">
            <a:avLst/>
          </a:prstGeom>
          <a:noFill/>
        </p:spPr>
        <p:txBody>
          <a:bodyPr wrap="square">
            <a:spAutoFit/>
          </a:bodyPr>
          <a:lstStyle/>
          <a:p>
            <a:pPr marL="285750" indent="-285750">
              <a:buFont typeface="Arial" panose="020B0604020202020204" pitchFamily="34" charset="0"/>
              <a:buChar char="•"/>
            </a:pPr>
            <a:r>
              <a:rPr lang="en-US" dirty="0"/>
              <a:t>You can use a new form of the namespace declaration to declare that all declarations that follow are members of the declared namespace:</a:t>
            </a:r>
          </a:p>
          <a:p>
            <a:pPr marL="285750" indent="-285750">
              <a:buFont typeface="Arial" panose="020B0604020202020204" pitchFamily="34" charset="0"/>
              <a:buChar char="•"/>
            </a:pPr>
            <a:endParaRPr lang="en-US" dirty="0"/>
          </a:p>
          <a:p>
            <a:r>
              <a:rPr lang="en-US" dirty="0"/>
              <a:t>	</a:t>
            </a:r>
            <a:r>
              <a:rPr lang="en-US" b="1" dirty="0"/>
              <a:t>namespace </a:t>
            </a:r>
            <a:r>
              <a:rPr lang="en-US" b="1" dirty="0" err="1"/>
              <a:t>MyNamespace</a:t>
            </a:r>
            <a:r>
              <a:rPr lang="en-US" b="1" dirty="0"/>
              <a:t>;</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dirty="0"/>
              <a:t>This new syntax saves both horizontal and vertical space for namespace declarations.</a:t>
            </a:r>
          </a:p>
        </p:txBody>
      </p:sp>
    </p:spTree>
    <p:extLst>
      <p:ext uri="{BB962C8B-B14F-4D97-AF65-F5344CB8AC3E}">
        <p14:creationId xmlns:p14="http://schemas.microsoft.com/office/powerpoint/2010/main" val="317734013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248509" y="204089"/>
            <a:ext cx="3585260" cy="3118624"/>
          </a:xfrm>
        </p:spPr>
        <p:txBody>
          <a:bodyPr/>
          <a:lstStyle/>
          <a:p>
            <a:pPr algn="ctr"/>
            <a:r>
              <a:rPr lang="en-US" dirty="0"/>
              <a:t>Extended property patterns</a:t>
            </a:r>
            <a:br>
              <a:rPr lang="en-US" dirty="0"/>
            </a:br>
            <a:endParaRPr lang="en-US" dirty="0"/>
          </a:p>
        </p:txBody>
      </p:sp>
      <p:sp>
        <p:nvSpPr>
          <p:cNvPr id="6" name="Rectangle 1">
            <a:extLst>
              <a:ext uri="{FF2B5EF4-FFF2-40B4-BE49-F238E27FC236}">
                <a16:creationId xmlns:a16="http://schemas.microsoft.com/office/drawing/2014/main" id="{3D1E2865-F4C8-DF94-04C7-3AFC401CB88C}"/>
              </a:ext>
            </a:extLst>
          </p:cNvPr>
          <p:cNvSpPr>
            <a:spLocks noChangeArrowheads="1"/>
          </p:cNvSpPr>
          <p:nvPr/>
        </p:nvSpPr>
        <p:spPr bwMode="auto">
          <a:xfrm>
            <a:off x="4811786" y="207966"/>
            <a:ext cx="7092893" cy="4231928"/>
          </a:xfrm>
          <a:prstGeom prst="rect">
            <a:avLst/>
          </a:prstGeom>
          <a:solidFill>
            <a:srgbClr val="F0F0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C# 10 adds extended property patterns to make it easier to access nested property values in patterns. </a:t>
            </a:r>
            <a:br>
              <a:rPr kumimoji="0" lang="en-US" altLang="en-US" sz="16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br>
            <a:endParaRPr kumimoji="0" lang="en-US" altLang="en-US" sz="16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endParaRPr>
          </a:p>
          <a:p>
            <a:pPr marL="742950" lvl="1" indent="-285750" defTabSz="914400">
              <a:buFont typeface="Arial" panose="020B0604020202020204" pitchFamily="34" charset="0"/>
              <a:buChar char="•"/>
            </a:pPr>
            <a:r>
              <a:rPr kumimoji="0" lang="en-US" altLang="en-US" sz="16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For example, if we add an address to the </a:t>
            </a:r>
            <a:r>
              <a:rPr kumimoji="0" lang="en-US" altLang="en-US" sz="1600" b="0" i="0" u="none" strike="noStrike" cap="none" normalizeH="0" baseline="0" dirty="0">
                <a:ln>
                  <a:noFill/>
                </a:ln>
                <a:solidFill>
                  <a:srgbClr val="CC0000"/>
                </a:solidFill>
                <a:effectLst/>
                <a:latin typeface="SFMono-Regular"/>
                <a:cs typeface="Segoe UI" panose="020B0502040204020203" pitchFamily="34" charset="0"/>
              </a:rPr>
              <a:t>Person</a:t>
            </a:r>
            <a:r>
              <a:rPr kumimoji="0" lang="en-US" altLang="en-US" sz="16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 record above, we can pattern match in both of the ways shown here: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rgbClr val="1E1EFF"/>
              </a:solidFill>
              <a:effectLst/>
              <a:latin typeface="SFMono-Regular"/>
            </a:endParaRPr>
          </a:p>
          <a:p>
            <a:pPr lvl="1" defTabSz="914400"/>
            <a:r>
              <a:rPr kumimoji="0" lang="en-US" altLang="en-US" sz="1600" b="0" i="0" u="none" strike="noStrike" cap="none" normalizeH="0" baseline="0" dirty="0">
                <a:ln>
                  <a:noFill/>
                </a:ln>
                <a:solidFill>
                  <a:srgbClr val="1E1EFF"/>
                </a:solidFill>
                <a:effectLst/>
                <a:latin typeface="SFMono-Regular"/>
              </a:rPr>
              <a:t>object</a:t>
            </a:r>
            <a:r>
              <a:rPr kumimoji="0" lang="en-US" altLang="en-US" sz="1600" b="0" i="0" u="none" strike="noStrike" cap="none" normalizeH="0" baseline="0" dirty="0">
                <a:ln>
                  <a:noFill/>
                </a:ln>
                <a:solidFill>
                  <a:srgbClr val="000000"/>
                </a:solidFill>
                <a:effectLst/>
                <a:latin typeface="SFMono-Regular"/>
              </a:rPr>
              <a:t> obj = </a:t>
            </a:r>
            <a:r>
              <a:rPr kumimoji="0" lang="en-US" altLang="en-US" sz="1600" b="0" i="0" u="none" strike="noStrike" cap="none" normalizeH="0" baseline="0" dirty="0">
                <a:ln>
                  <a:noFill/>
                </a:ln>
                <a:solidFill>
                  <a:srgbClr val="1E1EFF"/>
                </a:solidFill>
                <a:effectLst/>
                <a:latin typeface="SFMono-Regular"/>
              </a:rPr>
              <a:t>new</a:t>
            </a:r>
            <a:r>
              <a:rPr kumimoji="0" lang="en-US" altLang="en-US" sz="1600" b="0" i="0" u="none" strike="noStrike" cap="none" normalizeH="0" baseline="0" dirty="0">
                <a:ln>
                  <a:noFill/>
                </a:ln>
                <a:solidFill>
                  <a:srgbClr val="000000"/>
                </a:solidFill>
                <a:effectLst/>
                <a:latin typeface="SFMono-Regular"/>
              </a:rPr>
              <a:t> </a:t>
            </a:r>
            <a:r>
              <a:rPr kumimoji="0" lang="en-US" altLang="en-US" sz="1600" b="0" i="0" u="none" strike="noStrike" cap="none" normalizeH="0" baseline="0" dirty="0">
                <a:ln>
                  <a:noFill/>
                </a:ln>
                <a:solidFill>
                  <a:srgbClr val="660066"/>
                </a:solidFill>
                <a:effectLst/>
                <a:latin typeface="SFMono-Regular"/>
              </a:rPr>
              <a:t>Person</a:t>
            </a:r>
            <a:r>
              <a:rPr kumimoji="0" lang="en-US" altLang="en-US" sz="1600" b="0" i="0" u="none" strike="noStrike" cap="none" normalizeH="0" baseline="0" dirty="0">
                <a:ln>
                  <a:noFill/>
                </a:ln>
                <a:solidFill>
                  <a:srgbClr val="000000"/>
                </a:solidFill>
                <a:effectLst/>
                <a:latin typeface="SFMono-Regular"/>
              </a:rPr>
              <a:t> { </a:t>
            </a:r>
            <a:r>
              <a:rPr kumimoji="0" lang="en-US" altLang="en-US" sz="1600" b="0" i="0" u="none" strike="noStrike" cap="none" normalizeH="0" baseline="0" dirty="0">
                <a:ln>
                  <a:noFill/>
                </a:ln>
                <a:solidFill>
                  <a:srgbClr val="660066"/>
                </a:solidFill>
                <a:effectLst/>
                <a:latin typeface="SFMono-Regular"/>
              </a:rPr>
              <a:t>FirstName</a:t>
            </a:r>
            <a:r>
              <a:rPr kumimoji="0" lang="en-US" altLang="en-US" sz="1600" b="0" i="0" u="none" strike="noStrike" cap="none" normalizeH="0" baseline="0" dirty="0">
                <a:ln>
                  <a:noFill/>
                </a:ln>
                <a:solidFill>
                  <a:srgbClr val="000000"/>
                </a:solidFill>
                <a:effectLst/>
                <a:latin typeface="SFMono-Regular"/>
              </a:rPr>
              <a:t> = </a:t>
            </a:r>
            <a:r>
              <a:rPr kumimoji="0" lang="en-US" altLang="en-US" sz="1600" b="0" i="0" u="none" strike="noStrike" cap="none" normalizeH="0" baseline="0" dirty="0">
                <a:ln>
                  <a:noFill/>
                </a:ln>
                <a:solidFill>
                  <a:srgbClr val="980606"/>
                </a:solidFill>
                <a:effectLst/>
                <a:latin typeface="SFMono-Regular"/>
              </a:rPr>
              <a:t>"Kathleen"</a:t>
            </a:r>
            <a:r>
              <a:rPr kumimoji="0" lang="en-US" altLang="en-US" sz="1600" b="0" i="0" u="none" strike="noStrike" cap="none" normalizeH="0" baseline="0" dirty="0">
                <a:ln>
                  <a:noFill/>
                </a:ln>
                <a:solidFill>
                  <a:srgbClr val="000000"/>
                </a:solidFill>
                <a:effectLst/>
                <a:latin typeface="SFMono-Regular"/>
              </a:rPr>
              <a:t>, </a:t>
            </a:r>
            <a:r>
              <a:rPr kumimoji="0" lang="en-US" altLang="en-US" sz="1600" b="0" i="0" u="none" strike="noStrike" cap="none" normalizeH="0" baseline="0" dirty="0" err="1">
                <a:ln>
                  <a:noFill/>
                </a:ln>
                <a:solidFill>
                  <a:srgbClr val="660066"/>
                </a:solidFill>
                <a:effectLst/>
                <a:latin typeface="SFMono-Regular"/>
              </a:rPr>
              <a:t>LastName</a:t>
            </a:r>
            <a:r>
              <a:rPr kumimoji="0" lang="en-US" altLang="en-US" sz="1600" b="0" i="0" u="none" strike="noStrike" cap="none" normalizeH="0" baseline="0" dirty="0">
                <a:ln>
                  <a:noFill/>
                </a:ln>
                <a:solidFill>
                  <a:srgbClr val="000000"/>
                </a:solidFill>
                <a:effectLst/>
                <a:latin typeface="SFMono-Regular"/>
              </a:rPr>
              <a:t> = </a:t>
            </a:r>
            <a:r>
              <a:rPr kumimoji="0" lang="en-US" altLang="en-US" sz="1600" b="0" i="0" u="none" strike="noStrike" cap="none" normalizeH="0" baseline="0" dirty="0">
                <a:ln>
                  <a:noFill/>
                </a:ln>
                <a:solidFill>
                  <a:srgbClr val="980606"/>
                </a:solidFill>
                <a:effectLst/>
                <a:latin typeface="SFMono-Regular"/>
              </a:rPr>
              <a:t>"Dollard"</a:t>
            </a:r>
            <a:r>
              <a:rPr kumimoji="0" lang="en-US" altLang="en-US" sz="1600" b="0" i="0" u="none" strike="noStrike" cap="none" normalizeH="0" baseline="0" dirty="0">
                <a:ln>
                  <a:noFill/>
                </a:ln>
                <a:solidFill>
                  <a:srgbClr val="000000"/>
                </a:solidFill>
                <a:effectLst/>
                <a:latin typeface="SFMono-Regular"/>
              </a:rPr>
              <a:t>,       </a:t>
            </a:r>
            <a:br>
              <a:rPr kumimoji="0" lang="en-US" altLang="en-US" sz="1600" b="0" i="0" u="none" strike="noStrike" cap="none" normalizeH="0" baseline="0" dirty="0">
                <a:ln>
                  <a:noFill/>
                </a:ln>
                <a:solidFill>
                  <a:srgbClr val="000000"/>
                </a:solidFill>
                <a:effectLst/>
                <a:latin typeface="SFMono-Regular"/>
              </a:rPr>
            </a:br>
            <a:r>
              <a:rPr kumimoji="0" lang="en-US" altLang="en-US" sz="1600" b="0" i="0" u="none" strike="noStrike" cap="none" normalizeH="0" baseline="0" dirty="0">
                <a:ln>
                  <a:noFill/>
                </a:ln>
                <a:solidFill>
                  <a:srgbClr val="000000"/>
                </a:solidFill>
                <a:effectLst/>
                <a:latin typeface="SFMono-Regular"/>
              </a:rPr>
              <a:t>                                                              </a:t>
            </a:r>
            <a:r>
              <a:rPr kumimoji="0" lang="en-US" altLang="en-US" sz="1600" b="0" i="0" u="none" strike="noStrike" cap="none" normalizeH="0" baseline="0" dirty="0">
                <a:ln>
                  <a:noFill/>
                </a:ln>
                <a:solidFill>
                  <a:srgbClr val="660066"/>
                </a:solidFill>
                <a:effectLst/>
                <a:latin typeface="SFMono-Regular"/>
              </a:rPr>
              <a:t>Address</a:t>
            </a:r>
            <a:r>
              <a:rPr kumimoji="0" lang="en-US" altLang="en-US" sz="1600" b="0" i="0" u="none" strike="noStrike" cap="none" normalizeH="0" baseline="0" dirty="0">
                <a:ln>
                  <a:noFill/>
                </a:ln>
                <a:solidFill>
                  <a:srgbClr val="000000"/>
                </a:solidFill>
                <a:effectLst/>
                <a:latin typeface="SFMono-Regular"/>
              </a:rPr>
              <a:t> = </a:t>
            </a:r>
            <a:r>
              <a:rPr kumimoji="0" lang="en-US" altLang="en-US" sz="1600" b="0" i="0" u="none" strike="noStrike" cap="none" normalizeH="0" baseline="0" dirty="0">
                <a:ln>
                  <a:noFill/>
                </a:ln>
                <a:solidFill>
                  <a:srgbClr val="1E1EFF"/>
                </a:solidFill>
                <a:effectLst/>
                <a:latin typeface="SFMono-Regular"/>
              </a:rPr>
              <a:t>new</a:t>
            </a:r>
            <a:r>
              <a:rPr kumimoji="0" lang="en-US" altLang="en-US" sz="1600" b="0" i="0" u="none" strike="noStrike" cap="none" normalizeH="0" baseline="0" dirty="0">
                <a:ln>
                  <a:noFill/>
                </a:ln>
                <a:solidFill>
                  <a:srgbClr val="000000"/>
                </a:solidFill>
                <a:effectLst/>
                <a:latin typeface="SFMono-Regular"/>
              </a:rPr>
              <a:t> </a:t>
            </a:r>
            <a:r>
              <a:rPr kumimoji="0" lang="en-US" altLang="en-US" sz="1600" b="0" i="0" u="none" strike="noStrike" cap="none" normalizeH="0" baseline="0" dirty="0">
                <a:ln>
                  <a:noFill/>
                </a:ln>
                <a:solidFill>
                  <a:srgbClr val="660066"/>
                </a:solidFill>
                <a:effectLst/>
                <a:latin typeface="SFMono-Regular"/>
              </a:rPr>
              <a:t>Address</a:t>
            </a:r>
            <a:r>
              <a:rPr kumimoji="0" lang="en-US" altLang="en-US" sz="1600" b="0" i="0" u="none" strike="noStrike" cap="none" normalizeH="0" baseline="0" dirty="0">
                <a:ln>
                  <a:noFill/>
                </a:ln>
                <a:solidFill>
                  <a:srgbClr val="000000"/>
                </a:solidFill>
                <a:effectLst/>
                <a:latin typeface="SFMono-Regular"/>
              </a:rPr>
              <a:t> { </a:t>
            </a:r>
            <a:r>
              <a:rPr kumimoji="0" lang="en-US" altLang="en-US" sz="1600" b="0" i="0" u="none" strike="noStrike" cap="none" normalizeH="0" baseline="0" dirty="0">
                <a:ln>
                  <a:noFill/>
                </a:ln>
                <a:solidFill>
                  <a:srgbClr val="660066"/>
                </a:solidFill>
                <a:effectLst/>
                <a:latin typeface="SFMono-Regular"/>
              </a:rPr>
              <a:t>City</a:t>
            </a:r>
            <a:r>
              <a:rPr kumimoji="0" lang="en-US" altLang="en-US" sz="1600" b="0" i="0" u="none" strike="noStrike" cap="none" normalizeH="0" baseline="0" dirty="0">
                <a:ln>
                  <a:noFill/>
                </a:ln>
                <a:solidFill>
                  <a:srgbClr val="000000"/>
                </a:solidFill>
                <a:effectLst/>
                <a:latin typeface="SFMono-Regular"/>
              </a:rPr>
              <a:t> = </a:t>
            </a:r>
            <a:r>
              <a:rPr kumimoji="0" lang="en-US" altLang="en-US" sz="1600" b="0" i="0" u="none" strike="noStrike" cap="none" normalizeH="0" baseline="0" dirty="0">
                <a:ln>
                  <a:noFill/>
                </a:ln>
                <a:solidFill>
                  <a:srgbClr val="980606"/>
                </a:solidFill>
                <a:effectLst/>
                <a:latin typeface="SFMono-Regular"/>
              </a:rPr>
              <a:t>"Seattle"</a:t>
            </a:r>
            <a:r>
              <a:rPr kumimoji="0" lang="en-US" altLang="en-US" sz="1600" b="0" i="0" u="none" strike="noStrike" cap="none" normalizeH="0" baseline="0" dirty="0">
                <a:ln>
                  <a:noFill/>
                </a:ln>
                <a:solidFill>
                  <a:srgbClr val="000000"/>
                </a:solidFill>
                <a:effectLst/>
                <a:latin typeface="SFMono-Regular"/>
              </a:rPr>
              <a:t> } }; </a:t>
            </a:r>
          </a:p>
          <a:p>
            <a:pPr lvl="1" defTabSz="914400"/>
            <a:endParaRPr kumimoji="0" lang="en-US" altLang="en-US" sz="1600" b="0" i="0" u="none" strike="noStrike" cap="none" normalizeH="0" baseline="0" dirty="0">
              <a:ln>
                <a:noFill/>
              </a:ln>
              <a:solidFill>
                <a:srgbClr val="000000"/>
              </a:solidFill>
              <a:effectLst/>
              <a:latin typeface="SFMono-Regular"/>
            </a:endParaRPr>
          </a:p>
          <a:p>
            <a:pPr lvl="1" defTabSz="914400"/>
            <a:r>
              <a:rPr kumimoji="0" lang="en-US" altLang="en-US" sz="1600" b="0" i="0" u="none" strike="noStrike" cap="none" normalizeH="0" baseline="0" dirty="0">
                <a:ln>
                  <a:noFill/>
                </a:ln>
                <a:solidFill>
                  <a:srgbClr val="1E1EFF"/>
                </a:solidFill>
                <a:effectLst/>
                <a:latin typeface="SFMono-Regular"/>
              </a:rPr>
              <a:t>if</a:t>
            </a:r>
            <a:r>
              <a:rPr kumimoji="0" lang="en-US" altLang="en-US" sz="1600" b="0" i="0" u="none" strike="noStrike" cap="none" normalizeH="0" baseline="0" dirty="0">
                <a:ln>
                  <a:noFill/>
                </a:ln>
                <a:solidFill>
                  <a:srgbClr val="000000"/>
                </a:solidFill>
                <a:effectLst/>
                <a:latin typeface="SFMono-Regular"/>
              </a:rPr>
              <a:t> (obj </a:t>
            </a:r>
            <a:r>
              <a:rPr kumimoji="0" lang="en-US" altLang="en-US" sz="1600" b="0" i="0" u="none" strike="noStrike" cap="none" normalizeH="0" baseline="0" dirty="0">
                <a:ln>
                  <a:noFill/>
                </a:ln>
                <a:solidFill>
                  <a:srgbClr val="1E1EFF"/>
                </a:solidFill>
                <a:effectLst/>
                <a:latin typeface="SFMono-Regular"/>
              </a:rPr>
              <a:t>is</a:t>
            </a:r>
            <a:r>
              <a:rPr kumimoji="0" lang="en-US" altLang="en-US" sz="1600" b="0" i="0" u="none" strike="noStrike" cap="none" normalizeH="0" baseline="0" dirty="0">
                <a:ln>
                  <a:noFill/>
                </a:ln>
                <a:solidFill>
                  <a:srgbClr val="000000"/>
                </a:solidFill>
                <a:effectLst/>
                <a:latin typeface="SFMono-Regular"/>
              </a:rPr>
              <a:t> </a:t>
            </a:r>
            <a:r>
              <a:rPr kumimoji="0" lang="en-US" altLang="en-US" sz="1600" b="0" i="0" u="none" strike="noStrike" cap="none" normalizeH="0" baseline="0" dirty="0">
                <a:ln>
                  <a:noFill/>
                </a:ln>
                <a:solidFill>
                  <a:srgbClr val="660066"/>
                </a:solidFill>
                <a:effectLst/>
                <a:latin typeface="SFMono-Regular"/>
              </a:rPr>
              <a:t>Person</a:t>
            </a:r>
            <a:r>
              <a:rPr kumimoji="0" lang="en-US" altLang="en-US" sz="1600" b="0" i="0" u="none" strike="noStrike" cap="none" normalizeH="0" baseline="0" dirty="0">
                <a:ln>
                  <a:noFill/>
                </a:ln>
                <a:solidFill>
                  <a:srgbClr val="000000"/>
                </a:solidFill>
                <a:effectLst/>
                <a:latin typeface="SFMono-Regular"/>
              </a:rPr>
              <a:t> { </a:t>
            </a:r>
            <a:r>
              <a:rPr kumimoji="0" lang="en-US" altLang="en-US" sz="1600" b="0" i="0" u="none" strike="noStrike" cap="none" normalizeH="0" baseline="0" dirty="0">
                <a:ln>
                  <a:noFill/>
                </a:ln>
                <a:solidFill>
                  <a:srgbClr val="660066"/>
                </a:solidFill>
                <a:effectLst/>
                <a:latin typeface="SFMono-Regular"/>
              </a:rPr>
              <a:t>Address</a:t>
            </a:r>
            <a:r>
              <a:rPr kumimoji="0" lang="en-US" altLang="en-US" sz="1600" b="0" i="0" u="none" strike="noStrike" cap="none" normalizeH="0" baseline="0" dirty="0">
                <a:ln>
                  <a:noFill/>
                </a:ln>
                <a:solidFill>
                  <a:srgbClr val="000000"/>
                </a:solidFill>
                <a:effectLst/>
                <a:latin typeface="SFMono-Regular"/>
              </a:rPr>
              <a:t>: { </a:t>
            </a:r>
            <a:r>
              <a:rPr kumimoji="0" lang="en-US" altLang="en-US" sz="1600" b="0" i="0" u="none" strike="noStrike" cap="none" normalizeH="0" baseline="0" dirty="0">
                <a:ln>
                  <a:noFill/>
                </a:ln>
                <a:solidFill>
                  <a:srgbClr val="660066"/>
                </a:solidFill>
                <a:effectLst/>
                <a:latin typeface="SFMono-Regular"/>
              </a:rPr>
              <a:t>City</a:t>
            </a:r>
            <a:r>
              <a:rPr kumimoji="0" lang="en-US" altLang="en-US" sz="1600" b="0" i="0" u="none" strike="noStrike" cap="none" normalizeH="0" baseline="0" dirty="0">
                <a:ln>
                  <a:noFill/>
                </a:ln>
                <a:solidFill>
                  <a:srgbClr val="000000"/>
                </a:solidFill>
                <a:effectLst/>
                <a:latin typeface="SFMono-Regular"/>
              </a:rPr>
              <a:t>: </a:t>
            </a:r>
            <a:r>
              <a:rPr kumimoji="0" lang="en-US" altLang="en-US" sz="1600" b="0" i="0" u="none" strike="noStrike" cap="none" normalizeH="0" baseline="0" dirty="0">
                <a:ln>
                  <a:noFill/>
                </a:ln>
                <a:solidFill>
                  <a:srgbClr val="980606"/>
                </a:solidFill>
                <a:effectLst/>
                <a:latin typeface="SFMono-Regular"/>
              </a:rPr>
              <a:t>"Seattle"</a:t>
            </a:r>
            <a:r>
              <a:rPr kumimoji="0" lang="en-US" altLang="en-US" sz="1600" b="0" i="0" u="none" strike="noStrike" cap="none" normalizeH="0" baseline="0" dirty="0">
                <a:ln>
                  <a:noFill/>
                </a:ln>
                <a:solidFill>
                  <a:srgbClr val="000000"/>
                </a:solidFill>
                <a:effectLst/>
                <a:latin typeface="SFMono-Regular"/>
              </a:rPr>
              <a:t> } }) </a:t>
            </a:r>
          </a:p>
          <a:p>
            <a:pPr lvl="1" defTabSz="914400"/>
            <a:r>
              <a:rPr kumimoji="0" lang="en-US" altLang="en-US" sz="1600" b="0" i="0" u="none" strike="noStrike" cap="none" normalizeH="0" baseline="0" dirty="0">
                <a:ln>
                  <a:noFill/>
                </a:ln>
                <a:solidFill>
                  <a:srgbClr val="000000"/>
                </a:solidFill>
                <a:effectLst/>
                <a:latin typeface="SFMono-Regular"/>
              </a:rPr>
              <a:t>      </a:t>
            </a:r>
            <a:r>
              <a:rPr kumimoji="0" lang="en-US" altLang="en-US" sz="1600" b="0" i="0" u="none" strike="noStrike" cap="none" normalizeH="0" baseline="0" dirty="0" err="1">
                <a:ln>
                  <a:noFill/>
                </a:ln>
                <a:solidFill>
                  <a:srgbClr val="660066"/>
                </a:solidFill>
                <a:effectLst/>
                <a:latin typeface="SFMono-Regular"/>
              </a:rPr>
              <a:t>Console</a:t>
            </a:r>
            <a:r>
              <a:rPr kumimoji="0" lang="en-US" altLang="en-US" sz="1600" b="0" i="0" u="none" strike="noStrike" cap="none" normalizeH="0" baseline="0" dirty="0" err="1">
                <a:ln>
                  <a:noFill/>
                </a:ln>
                <a:solidFill>
                  <a:srgbClr val="000000"/>
                </a:solidFill>
                <a:effectLst/>
                <a:latin typeface="SFMono-Regular"/>
              </a:rPr>
              <a:t>.</a:t>
            </a:r>
            <a:r>
              <a:rPr kumimoji="0" lang="en-US" altLang="en-US" sz="1600" b="0" i="0" u="none" strike="noStrike" cap="none" normalizeH="0" baseline="0" dirty="0" err="1">
                <a:ln>
                  <a:noFill/>
                </a:ln>
                <a:solidFill>
                  <a:srgbClr val="660066"/>
                </a:solidFill>
                <a:effectLst/>
                <a:latin typeface="SFMono-Regular"/>
              </a:rPr>
              <a:t>WriteLine</a:t>
            </a:r>
            <a:r>
              <a:rPr kumimoji="0" lang="en-US" altLang="en-US" sz="1600" b="0" i="0" u="none" strike="noStrike" cap="none" normalizeH="0" baseline="0" dirty="0">
                <a:ln>
                  <a:noFill/>
                </a:ln>
                <a:solidFill>
                  <a:srgbClr val="000000"/>
                </a:solidFill>
                <a:effectLst/>
                <a:latin typeface="SFMono-Regular"/>
              </a:rPr>
              <a:t>(</a:t>
            </a:r>
            <a:r>
              <a:rPr kumimoji="0" lang="en-US" altLang="en-US" sz="1600" b="0" i="0" u="none" strike="noStrike" cap="none" normalizeH="0" baseline="0" dirty="0">
                <a:ln>
                  <a:noFill/>
                </a:ln>
                <a:solidFill>
                  <a:srgbClr val="980606"/>
                </a:solidFill>
                <a:effectLst/>
                <a:latin typeface="SFMono-Regular"/>
              </a:rPr>
              <a:t>"Seattle"</a:t>
            </a:r>
            <a:r>
              <a:rPr kumimoji="0" lang="en-US" altLang="en-US" sz="1600" b="0" i="0" u="none" strike="noStrike" cap="none" normalizeH="0" baseline="0" dirty="0">
                <a:ln>
                  <a:noFill/>
                </a:ln>
                <a:solidFill>
                  <a:srgbClr val="000000"/>
                </a:solidFill>
                <a:effectLst/>
                <a:latin typeface="SFMono-Regular"/>
              </a:rPr>
              <a:t>); </a:t>
            </a:r>
            <a:br>
              <a:rPr kumimoji="0" lang="en-US" altLang="en-US" sz="1600" b="0" i="0" u="none" strike="noStrike" cap="none" normalizeH="0" baseline="0" dirty="0">
                <a:ln>
                  <a:noFill/>
                </a:ln>
                <a:solidFill>
                  <a:srgbClr val="000000"/>
                </a:solidFill>
                <a:effectLst/>
                <a:latin typeface="SFMono-Regular"/>
              </a:rPr>
            </a:br>
            <a:endParaRPr kumimoji="0" lang="en-US" altLang="en-US" sz="1600" b="0" i="0" u="none" strike="noStrike" cap="none" normalizeH="0" baseline="0" dirty="0">
              <a:ln>
                <a:noFill/>
              </a:ln>
              <a:solidFill>
                <a:srgbClr val="000000"/>
              </a:solidFill>
              <a:effectLst/>
              <a:latin typeface="SFMono-Regular"/>
            </a:endParaRPr>
          </a:p>
          <a:p>
            <a:pPr lvl="1" defTabSz="914400"/>
            <a:r>
              <a:rPr kumimoji="0" lang="en-US" altLang="en-US" sz="1600" b="0" i="0" u="none" strike="noStrike" cap="none" normalizeH="0" baseline="0" dirty="0">
                <a:ln>
                  <a:noFill/>
                </a:ln>
                <a:solidFill>
                  <a:srgbClr val="1E1EFF"/>
                </a:solidFill>
                <a:effectLst/>
                <a:latin typeface="SFMono-Regular"/>
              </a:rPr>
              <a:t>if</a:t>
            </a:r>
            <a:r>
              <a:rPr kumimoji="0" lang="en-US" altLang="en-US" sz="1600" b="0" i="0" u="none" strike="noStrike" cap="none" normalizeH="0" baseline="0" dirty="0">
                <a:ln>
                  <a:noFill/>
                </a:ln>
                <a:solidFill>
                  <a:srgbClr val="000000"/>
                </a:solidFill>
                <a:effectLst/>
                <a:latin typeface="SFMono-Regular"/>
              </a:rPr>
              <a:t> (obj </a:t>
            </a:r>
            <a:r>
              <a:rPr kumimoji="0" lang="en-US" altLang="en-US" sz="1600" b="0" i="0" u="none" strike="noStrike" cap="none" normalizeH="0" baseline="0" dirty="0">
                <a:ln>
                  <a:noFill/>
                </a:ln>
                <a:solidFill>
                  <a:srgbClr val="1E1EFF"/>
                </a:solidFill>
                <a:effectLst/>
                <a:latin typeface="SFMono-Regular"/>
              </a:rPr>
              <a:t>is</a:t>
            </a:r>
            <a:r>
              <a:rPr kumimoji="0" lang="en-US" altLang="en-US" sz="1600" b="0" i="0" u="none" strike="noStrike" cap="none" normalizeH="0" baseline="0" dirty="0">
                <a:ln>
                  <a:noFill/>
                </a:ln>
                <a:solidFill>
                  <a:srgbClr val="000000"/>
                </a:solidFill>
                <a:effectLst/>
                <a:latin typeface="SFMono-Regular"/>
              </a:rPr>
              <a:t> </a:t>
            </a:r>
            <a:r>
              <a:rPr kumimoji="0" lang="en-US" altLang="en-US" sz="1600" b="0" i="0" u="none" strike="noStrike" cap="none" normalizeH="0" baseline="0" dirty="0">
                <a:ln>
                  <a:noFill/>
                </a:ln>
                <a:solidFill>
                  <a:srgbClr val="660066"/>
                </a:solidFill>
                <a:effectLst/>
                <a:latin typeface="SFMono-Regular"/>
              </a:rPr>
              <a:t>Person</a:t>
            </a:r>
            <a:r>
              <a:rPr kumimoji="0" lang="en-US" altLang="en-US" sz="1600" b="0" i="0" u="none" strike="noStrike" cap="none" normalizeH="0" baseline="0" dirty="0">
                <a:ln>
                  <a:noFill/>
                </a:ln>
                <a:solidFill>
                  <a:srgbClr val="000000"/>
                </a:solidFill>
                <a:effectLst/>
                <a:latin typeface="SFMono-Regular"/>
              </a:rPr>
              <a:t> { </a:t>
            </a:r>
            <a:r>
              <a:rPr kumimoji="0" lang="en-US" altLang="en-US" sz="1600" b="1" i="1" u="none" strike="noStrike" cap="none" normalizeH="0" baseline="0" dirty="0" err="1">
                <a:ln>
                  <a:noFill/>
                </a:ln>
                <a:solidFill>
                  <a:srgbClr val="660066"/>
                </a:solidFill>
                <a:effectLst/>
                <a:latin typeface="SFMono-Regular"/>
              </a:rPr>
              <a:t>Address</a:t>
            </a:r>
            <a:r>
              <a:rPr kumimoji="0" lang="en-US" altLang="en-US" sz="1600" b="1" i="1" u="none" strike="noStrike" cap="none" normalizeH="0" baseline="0" dirty="0" err="1">
                <a:ln>
                  <a:noFill/>
                </a:ln>
                <a:solidFill>
                  <a:srgbClr val="000000"/>
                </a:solidFill>
                <a:effectLst/>
                <a:latin typeface="SFMono-Regular"/>
              </a:rPr>
              <a:t>.</a:t>
            </a:r>
            <a:r>
              <a:rPr kumimoji="0" lang="en-US" altLang="en-US" sz="1600" b="1" i="1" u="none" strike="noStrike" cap="none" normalizeH="0" baseline="0" dirty="0" err="1">
                <a:ln>
                  <a:noFill/>
                </a:ln>
                <a:solidFill>
                  <a:srgbClr val="660066"/>
                </a:solidFill>
                <a:effectLst/>
                <a:latin typeface="SFMono-Regular"/>
              </a:rPr>
              <a:t>City</a:t>
            </a:r>
            <a:r>
              <a:rPr kumimoji="0" lang="en-US" altLang="en-US" sz="1600" b="0" i="0" u="none" strike="noStrike" cap="none" normalizeH="0" baseline="0" dirty="0">
                <a:ln>
                  <a:noFill/>
                </a:ln>
                <a:solidFill>
                  <a:srgbClr val="000000"/>
                </a:solidFill>
                <a:effectLst/>
                <a:latin typeface="SFMono-Regular"/>
              </a:rPr>
              <a:t>: </a:t>
            </a:r>
            <a:r>
              <a:rPr kumimoji="0" lang="en-US" altLang="en-US" sz="1600" b="0" i="0" u="none" strike="noStrike" cap="none" normalizeH="0" baseline="0" dirty="0">
                <a:ln>
                  <a:noFill/>
                </a:ln>
                <a:solidFill>
                  <a:srgbClr val="980606"/>
                </a:solidFill>
                <a:effectLst/>
                <a:latin typeface="SFMono-Regular"/>
              </a:rPr>
              <a:t>"Seattle"</a:t>
            </a:r>
            <a:r>
              <a:rPr kumimoji="0" lang="en-US" altLang="en-US" sz="1600" b="0" i="0" u="none" strike="noStrike" cap="none" normalizeH="0" baseline="0" dirty="0">
                <a:ln>
                  <a:noFill/>
                </a:ln>
                <a:solidFill>
                  <a:srgbClr val="000000"/>
                </a:solidFill>
                <a:effectLst/>
                <a:latin typeface="SFMono-Regular"/>
              </a:rPr>
              <a:t> }) </a:t>
            </a:r>
            <a:r>
              <a:rPr kumimoji="0" lang="en-US" altLang="en-US" sz="1600" b="0" i="0" u="none" strike="noStrike" cap="none" normalizeH="0" baseline="0" dirty="0">
                <a:ln>
                  <a:noFill/>
                </a:ln>
                <a:solidFill>
                  <a:srgbClr val="008800"/>
                </a:solidFill>
                <a:effectLst/>
                <a:latin typeface="SFMono-Regular"/>
              </a:rPr>
              <a:t>// Extended property pattern</a:t>
            </a:r>
            <a:r>
              <a:rPr kumimoji="0" lang="en-US" altLang="en-US" sz="1600" b="0" i="0" u="none" strike="noStrike" cap="none" normalizeH="0" baseline="0" dirty="0">
                <a:ln>
                  <a:noFill/>
                </a:ln>
                <a:solidFill>
                  <a:srgbClr val="000000"/>
                </a:solidFill>
                <a:effectLst/>
                <a:latin typeface="SFMono-Regular"/>
              </a:rPr>
              <a:t> </a:t>
            </a:r>
          </a:p>
          <a:p>
            <a:pPr lvl="1" defTabSz="914400"/>
            <a:r>
              <a:rPr lang="en-US" altLang="en-US" sz="1600" dirty="0">
                <a:solidFill>
                  <a:srgbClr val="000000"/>
                </a:solidFill>
                <a:latin typeface="SFMono-Regular"/>
              </a:rPr>
              <a:t>      </a:t>
            </a:r>
            <a:r>
              <a:rPr kumimoji="0" lang="en-US" altLang="en-US" sz="1600" b="0" i="0" u="none" strike="noStrike" cap="none" normalizeH="0" baseline="0" dirty="0" err="1">
                <a:ln>
                  <a:noFill/>
                </a:ln>
                <a:solidFill>
                  <a:srgbClr val="660066"/>
                </a:solidFill>
                <a:effectLst/>
                <a:latin typeface="SFMono-Regular"/>
              </a:rPr>
              <a:t>Console</a:t>
            </a:r>
            <a:r>
              <a:rPr kumimoji="0" lang="en-US" altLang="en-US" sz="1600" b="0" i="0" u="none" strike="noStrike" cap="none" normalizeH="0" baseline="0" dirty="0" err="1">
                <a:ln>
                  <a:noFill/>
                </a:ln>
                <a:solidFill>
                  <a:srgbClr val="000000"/>
                </a:solidFill>
                <a:effectLst/>
                <a:latin typeface="SFMono-Regular"/>
              </a:rPr>
              <a:t>.</a:t>
            </a:r>
            <a:r>
              <a:rPr kumimoji="0" lang="en-US" altLang="en-US" sz="1600" b="0" i="0" u="none" strike="noStrike" cap="none" normalizeH="0" baseline="0" dirty="0" err="1">
                <a:ln>
                  <a:noFill/>
                </a:ln>
                <a:solidFill>
                  <a:srgbClr val="660066"/>
                </a:solidFill>
                <a:effectLst/>
                <a:latin typeface="SFMono-Regular"/>
              </a:rPr>
              <a:t>WriteLine</a:t>
            </a:r>
            <a:r>
              <a:rPr kumimoji="0" lang="en-US" altLang="en-US" sz="1600" b="0" i="0" u="none" strike="noStrike" cap="none" normalizeH="0" baseline="0" dirty="0">
                <a:ln>
                  <a:noFill/>
                </a:ln>
                <a:solidFill>
                  <a:srgbClr val="000000"/>
                </a:solidFill>
                <a:effectLst/>
                <a:latin typeface="SFMono-Regular"/>
              </a:rPr>
              <a:t>(</a:t>
            </a:r>
            <a:r>
              <a:rPr kumimoji="0" lang="en-US" altLang="en-US" sz="1600" b="0" i="0" u="none" strike="noStrike" cap="none" normalizeH="0" baseline="0" dirty="0">
                <a:ln>
                  <a:noFill/>
                </a:ln>
                <a:solidFill>
                  <a:srgbClr val="980606"/>
                </a:solidFill>
                <a:effectLst/>
                <a:latin typeface="SFMono-Regular"/>
              </a:rPr>
              <a:t>"Seattle"</a:t>
            </a:r>
            <a:r>
              <a:rPr kumimoji="0" lang="en-US" altLang="en-US" sz="1600" b="0" i="0" u="none" strike="noStrike" cap="none" normalizeH="0" baseline="0" dirty="0">
                <a:ln>
                  <a:noFill/>
                </a:ln>
                <a:solidFill>
                  <a:srgbClr val="000000"/>
                </a:solidFill>
                <a:effectLst/>
                <a:latin typeface="SFMono-Regular"/>
              </a:rPr>
              <a:t>);</a:t>
            </a:r>
            <a:endParaRPr kumimoji="0" lang="en-US" altLang="en-US"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The extended property pattern simplifies the code and makes it easier to read, particularly when matching against multiple properties.</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3311204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483400" y="225062"/>
            <a:ext cx="3182027" cy="3118624"/>
          </a:xfrm>
        </p:spPr>
        <p:txBody>
          <a:bodyPr/>
          <a:lstStyle/>
          <a:p>
            <a:pPr algn="ctr"/>
            <a:r>
              <a:rPr lang="en-US" dirty="0"/>
              <a:t>Improvements on lambda expressions</a:t>
            </a:r>
          </a:p>
        </p:txBody>
      </p:sp>
      <p:sp>
        <p:nvSpPr>
          <p:cNvPr id="7" name="TextBox 6">
            <a:extLst>
              <a:ext uri="{FF2B5EF4-FFF2-40B4-BE49-F238E27FC236}">
                <a16:creationId xmlns:a16="http://schemas.microsoft.com/office/drawing/2014/main" id="{E18F7651-7E19-8F86-8181-051BA6E82440}"/>
              </a:ext>
            </a:extLst>
          </p:cNvPr>
          <p:cNvSpPr txBox="1"/>
          <p:nvPr/>
        </p:nvSpPr>
        <p:spPr>
          <a:xfrm>
            <a:off x="4947074" y="287695"/>
            <a:ext cx="6761526" cy="1968231"/>
          </a:xfrm>
          <a:prstGeom prst="rect">
            <a:avLst/>
          </a:prstGeom>
          <a:noFill/>
        </p:spPr>
        <p:txBody>
          <a:bodyPr wrap="square">
            <a:spAutoFit/>
          </a:bodyPr>
          <a:lstStyle/>
          <a:p>
            <a:r>
              <a:rPr lang="en-US" dirty="0"/>
              <a:t>C# 10 includes many improvements to how lambda expressions are handled:</a:t>
            </a:r>
          </a:p>
          <a:p>
            <a:endParaRPr lang="en-US" dirty="0"/>
          </a:p>
          <a:p>
            <a:pPr marL="285750" indent="-285750">
              <a:buFont typeface="Arial" panose="020B0604020202020204" pitchFamily="34" charset="0"/>
              <a:buChar char="•"/>
            </a:pPr>
            <a:r>
              <a:rPr lang="en-US" dirty="0"/>
              <a:t>Lambda expressions may have a natural type, where the compiler can infer a delegate type from the lambda expression or method group.</a:t>
            </a:r>
            <a:br>
              <a:rPr lang="en-US" dirty="0"/>
            </a:br>
            <a:r>
              <a:rPr lang="en-US" sz="800" dirty="0"/>
              <a:t> </a:t>
            </a:r>
            <a:br>
              <a:rPr lang="en-US" dirty="0"/>
            </a:br>
            <a:r>
              <a:rPr lang="en-US" sz="800" dirty="0"/>
              <a:t> </a:t>
            </a:r>
          </a:p>
        </p:txBody>
      </p:sp>
      <p:pic>
        <p:nvPicPr>
          <p:cNvPr id="9" name="Picture 8">
            <a:extLst>
              <a:ext uri="{FF2B5EF4-FFF2-40B4-BE49-F238E27FC236}">
                <a16:creationId xmlns:a16="http://schemas.microsoft.com/office/drawing/2014/main" id="{852B2093-C6FF-F7AD-BDC3-0044371259C3}"/>
              </a:ext>
            </a:extLst>
          </p:cNvPr>
          <p:cNvPicPr>
            <a:picLocks noChangeAspect="1"/>
          </p:cNvPicPr>
          <p:nvPr/>
        </p:nvPicPr>
        <p:blipFill rotWithShape="1">
          <a:blip r:embed="rId2"/>
          <a:srcRect l="6020" t="8597" r="46515" b="38660"/>
          <a:stretch/>
        </p:blipFill>
        <p:spPr>
          <a:xfrm>
            <a:off x="5343785" y="2025940"/>
            <a:ext cx="3817395" cy="2793535"/>
          </a:xfrm>
          <a:prstGeom prst="rect">
            <a:avLst/>
          </a:prstGeom>
          <a:ln>
            <a:noFill/>
          </a:ln>
          <a:effectLst>
            <a:outerShdw blurRad="292100" dist="139700" dir="2700000" algn="tl" rotWithShape="0">
              <a:srgbClr val="333333">
                <a:alpha val="65000"/>
              </a:srgbClr>
            </a:outerShdw>
          </a:effectLst>
        </p:spPr>
      </p:pic>
      <p:pic>
        <p:nvPicPr>
          <p:cNvPr id="11" name="Picture 10">
            <a:extLst>
              <a:ext uri="{FF2B5EF4-FFF2-40B4-BE49-F238E27FC236}">
                <a16:creationId xmlns:a16="http://schemas.microsoft.com/office/drawing/2014/main" id="{86E881B6-1EC1-2196-C771-FB5A5C57319B}"/>
              </a:ext>
            </a:extLst>
          </p:cNvPr>
          <p:cNvPicPr>
            <a:picLocks noChangeAspect="1"/>
          </p:cNvPicPr>
          <p:nvPr/>
        </p:nvPicPr>
        <p:blipFill rotWithShape="1">
          <a:blip r:embed="rId3"/>
          <a:srcRect l="12285" t="51244" r="52470" b="32416"/>
          <a:stretch/>
        </p:blipFill>
        <p:spPr>
          <a:xfrm>
            <a:off x="7466201" y="5228026"/>
            <a:ext cx="3280597" cy="100165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5918158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483400" y="225062"/>
            <a:ext cx="3182027" cy="3118624"/>
          </a:xfrm>
        </p:spPr>
        <p:txBody>
          <a:bodyPr/>
          <a:lstStyle/>
          <a:p>
            <a:pPr algn="ctr"/>
            <a:r>
              <a:rPr lang="en-US" dirty="0"/>
              <a:t>Improvements on lambda expressions</a:t>
            </a:r>
            <a:br>
              <a:rPr lang="en-US" dirty="0"/>
            </a:br>
            <a:br>
              <a:rPr lang="en-US" dirty="0"/>
            </a:br>
            <a:r>
              <a:rPr lang="en-US" i="1" dirty="0"/>
              <a:t>[continued]</a:t>
            </a:r>
          </a:p>
        </p:txBody>
      </p:sp>
      <p:sp>
        <p:nvSpPr>
          <p:cNvPr id="7" name="TextBox 6">
            <a:extLst>
              <a:ext uri="{FF2B5EF4-FFF2-40B4-BE49-F238E27FC236}">
                <a16:creationId xmlns:a16="http://schemas.microsoft.com/office/drawing/2014/main" id="{E18F7651-7E19-8F86-8181-051BA6E82440}"/>
              </a:ext>
            </a:extLst>
          </p:cNvPr>
          <p:cNvSpPr txBox="1"/>
          <p:nvPr/>
        </p:nvSpPr>
        <p:spPr>
          <a:xfrm>
            <a:off x="4947074" y="287695"/>
            <a:ext cx="6761526" cy="3210110"/>
          </a:xfrm>
          <a:prstGeom prst="rect">
            <a:avLst/>
          </a:prstGeom>
          <a:noFill/>
        </p:spPr>
        <p:txBody>
          <a:bodyPr wrap="square">
            <a:spAutoFit/>
          </a:bodyPr>
          <a:lstStyle/>
          <a:p>
            <a:r>
              <a:rPr lang="en-US" dirty="0"/>
              <a:t>C# 10 includes many improvements to how lambda expressions are handled:</a:t>
            </a:r>
            <a:br>
              <a:rPr lang="en-US" dirty="0"/>
            </a:br>
            <a:r>
              <a:rPr lang="en-US" sz="800" dirty="0"/>
              <a:t> </a:t>
            </a:r>
          </a:p>
          <a:p>
            <a:pPr marL="285750" indent="-285750">
              <a:buFont typeface="Arial" panose="020B0604020202020204" pitchFamily="34" charset="0"/>
              <a:buChar char="•"/>
            </a:pPr>
            <a:r>
              <a:rPr lang="en-US" dirty="0"/>
              <a:t>Lambda expressions may </a:t>
            </a:r>
            <a:r>
              <a:rPr lang="en-US" dirty="0">
                <a:highlight>
                  <a:srgbClr val="FFFF00"/>
                </a:highlight>
              </a:rPr>
              <a:t>declare a return type </a:t>
            </a:r>
            <a:r>
              <a:rPr lang="en-US" dirty="0"/>
              <a:t>when the compiler can't infer it.</a:t>
            </a:r>
            <a:r>
              <a:rPr lang="en-US" sz="1800" dirty="0"/>
              <a:t> </a:t>
            </a:r>
            <a:br>
              <a:rPr lang="en-US" sz="1800" dirty="0"/>
            </a:br>
            <a:br>
              <a:rPr lang="en-US" sz="1800" dirty="0"/>
            </a:br>
            <a:br>
              <a:rPr lang="en-US" sz="1800" dirty="0"/>
            </a:br>
            <a:br>
              <a:rPr lang="en-US" sz="1800" dirty="0"/>
            </a:br>
            <a:br>
              <a:rPr lang="en-US" sz="1800" dirty="0"/>
            </a:br>
            <a:endParaRPr lang="en-US" sz="1800" dirty="0"/>
          </a:p>
          <a:p>
            <a:r>
              <a:rPr lang="en-US" sz="800" dirty="0"/>
              <a:t> </a:t>
            </a:r>
          </a:p>
          <a:p>
            <a:pPr marL="285750" indent="-285750">
              <a:buFont typeface="Arial" panose="020B0604020202020204" pitchFamily="34" charset="0"/>
              <a:buChar char="•"/>
            </a:pPr>
            <a:r>
              <a:rPr lang="en-US" dirty="0"/>
              <a:t>Attributes can be applied to lambda expressions.</a:t>
            </a:r>
            <a:br>
              <a:rPr lang="en-US" dirty="0"/>
            </a:br>
            <a:r>
              <a:rPr lang="en-US" sz="800" dirty="0"/>
              <a:t> </a:t>
            </a:r>
          </a:p>
        </p:txBody>
      </p:sp>
      <p:sp>
        <p:nvSpPr>
          <p:cNvPr id="3" name="Rectangle 1">
            <a:extLst>
              <a:ext uri="{FF2B5EF4-FFF2-40B4-BE49-F238E27FC236}">
                <a16:creationId xmlns:a16="http://schemas.microsoft.com/office/drawing/2014/main" id="{9CF84C2F-E2A6-2E50-2DBB-52C84D9BF262}"/>
              </a:ext>
            </a:extLst>
          </p:cNvPr>
          <p:cNvSpPr>
            <a:spLocks noChangeArrowheads="1"/>
          </p:cNvSpPr>
          <p:nvPr/>
        </p:nvSpPr>
        <p:spPr bwMode="auto">
          <a:xfrm>
            <a:off x="5268287" y="1657851"/>
            <a:ext cx="5799588" cy="1277273"/>
          </a:xfrm>
          <a:prstGeom prst="rect">
            <a:avLst/>
          </a:prstGeom>
          <a:solidFill>
            <a:srgbClr val="F0F0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1E1EFF"/>
                </a:solidFill>
                <a:effectLst/>
                <a:latin typeface="SFMono-Regular"/>
              </a:rPr>
              <a:t>var</a:t>
            </a:r>
            <a:r>
              <a:rPr kumimoji="0" lang="en-US" altLang="en-US" sz="1000" b="0" i="0" u="none" strike="noStrike" cap="none" normalizeH="0" baseline="0" dirty="0">
                <a:ln>
                  <a:noFill/>
                </a:ln>
                <a:solidFill>
                  <a:srgbClr val="000000"/>
                </a:solidFill>
                <a:effectLst/>
                <a:latin typeface="SFMono-Regular"/>
              </a:rPr>
              <a:t> choose = (</a:t>
            </a:r>
            <a:r>
              <a:rPr kumimoji="0" lang="en-US" altLang="en-US" sz="1000" b="0" i="0" u="none" strike="noStrike" cap="none" normalizeH="0" baseline="0" dirty="0">
                <a:ln>
                  <a:noFill/>
                </a:ln>
                <a:solidFill>
                  <a:srgbClr val="1E1EFF"/>
                </a:solidFill>
                <a:effectLst/>
                <a:latin typeface="SFMono-Regular"/>
              </a:rPr>
              <a:t>bool</a:t>
            </a:r>
            <a:r>
              <a:rPr kumimoji="0" lang="en-US" altLang="en-US" sz="1000" b="0" i="0" u="none" strike="noStrike" cap="none" normalizeH="0" baseline="0" dirty="0">
                <a:ln>
                  <a:noFill/>
                </a:ln>
                <a:solidFill>
                  <a:srgbClr val="000000"/>
                </a:solidFill>
                <a:effectLst/>
                <a:latin typeface="SFMono-Regular"/>
              </a:rPr>
              <a:t> b) =&gt; b ? </a:t>
            </a:r>
            <a:r>
              <a:rPr kumimoji="0" lang="en-US" altLang="en-US" sz="1000" b="0" i="0" u="none" strike="noStrike" cap="none" normalizeH="0" baseline="0" dirty="0">
                <a:ln>
                  <a:noFill/>
                </a:ln>
                <a:solidFill>
                  <a:srgbClr val="006666"/>
                </a:solidFill>
                <a:effectLst/>
                <a:latin typeface="SFMono-Regular"/>
              </a:rPr>
              <a:t>1</a:t>
            </a:r>
            <a:r>
              <a:rPr kumimoji="0" lang="en-US" altLang="en-US" sz="1000" b="0" i="0" u="none" strike="noStrike" cap="none" normalizeH="0" baseline="0" dirty="0">
                <a:ln>
                  <a:noFill/>
                </a:ln>
                <a:solidFill>
                  <a:srgbClr val="000000"/>
                </a:solidFill>
                <a:effectLst/>
                <a:latin typeface="SFMono-Regular"/>
              </a:rPr>
              <a:t> : </a:t>
            </a:r>
            <a:r>
              <a:rPr kumimoji="0" lang="en-US" altLang="en-US" sz="1000" b="0" i="0" u="none" strike="noStrike" cap="none" normalizeH="0" baseline="0" dirty="0">
                <a:ln>
                  <a:noFill/>
                </a:ln>
                <a:solidFill>
                  <a:srgbClr val="980606"/>
                </a:solidFill>
                <a:effectLst/>
                <a:latin typeface="SFMono-Regular"/>
              </a:rPr>
              <a:t>"two"</a:t>
            </a:r>
            <a:r>
              <a:rPr kumimoji="0" lang="en-US" altLang="en-US" sz="1000" b="0" i="0" u="none" strike="noStrike" cap="none" normalizeH="0" baseline="0" dirty="0">
                <a:ln>
                  <a:noFill/>
                </a:ln>
                <a:solidFill>
                  <a:srgbClr val="000000"/>
                </a:solidFill>
                <a:effectLst/>
                <a:latin typeface="SFMono-Regular"/>
              </a:rPr>
              <a:t>; </a:t>
            </a:r>
            <a:r>
              <a:rPr kumimoji="0" lang="en-US" altLang="en-US" sz="1000" b="0" i="0" u="none" strike="noStrike" cap="none" normalizeH="0" baseline="0" dirty="0">
                <a:ln>
                  <a:noFill/>
                </a:ln>
                <a:solidFill>
                  <a:srgbClr val="008800"/>
                </a:solidFill>
                <a:effectLst/>
                <a:latin typeface="SFMono-Regular"/>
              </a:rPr>
              <a:t>// ERROR: Can't infer return type</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000" dirty="0">
              <a:solidFill>
                <a:srgbClr val="008800"/>
              </a:solidFill>
              <a:latin typeface="SFMono-Regular"/>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 b="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You can specify an explicit return type on a lambda expression.</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The return type goes right before the parameters.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When you specify an explicit return type, the parameters must be parenthesized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dirty="0">
              <a:ln>
                <a:noFill/>
              </a:ln>
              <a:solidFill>
                <a:srgbClr val="1E1EFF"/>
              </a:solidFill>
              <a:effectLst/>
              <a:latin typeface="SFMono-Regular"/>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1E1EFF"/>
                </a:solidFill>
                <a:effectLst/>
                <a:latin typeface="SFMono-Regular"/>
              </a:rPr>
              <a:t>var</a:t>
            </a:r>
            <a:r>
              <a:rPr kumimoji="0" lang="en-US" altLang="en-US" sz="1000" b="0" i="0" u="none" strike="noStrike" cap="none" normalizeH="0" baseline="0" dirty="0">
                <a:ln>
                  <a:noFill/>
                </a:ln>
                <a:solidFill>
                  <a:srgbClr val="000000"/>
                </a:solidFill>
                <a:effectLst/>
                <a:latin typeface="SFMono-Regular"/>
              </a:rPr>
              <a:t> choose = </a:t>
            </a:r>
            <a:r>
              <a:rPr kumimoji="0" lang="en-US" altLang="en-US" sz="1000" b="0" i="0" u="none" strike="noStrike" cap="none" normalizeH="0" baseline="0" dirty="0">
                <a:ln>
                  <a:noFill/>
                </a:ln>
                <a:solidFill>
                  <a:srgbClr val="1E1EFF"/>
                </a:solidFill>
                <a:effectLst/>
                <a:highlight>
                  <a:srgbClr val="FFFF00"/>
                </a:highlight>
                <a:latin typeface="SFMono-Regular"/>
              </a:rPr>
              <a:t>object</a:t>
            </a:r>
            <a:r>
              <a:rPr kumimoji="0" lang="en-US" altLang="en-US" sz="1000" b="0" i="0" u="none" strike="noStrike" cap="none" normalizeH="0" baseline="0" dirty="0">
                <a:ln>
                  <a:noFill/>
                </a:ln>
                <a:solidFill>
                  <a:srgbClr val="000000"/>
                </a:solidFill>
                <a:effectLst/>
                <a:latin typeface="SFMono-Regular"/>
              </a:rPr>
              <a:t> (</a:t>
            </a:r>
            <a:r>
              <a:rPr kumimoji="0" lang="en-US" altLang="en-US" sz="1000" b="0" i="0" u="none" strike="noStrike" cap="none" normalizeH="0" baseline="0" dirty="0">
                <a:ln>
                  <a:noFill/>
                </a:ln>
                <a:solidFill>
                  <a:srgbClr val="1E1EFF"/>
                </a:solidFill>
                <a:effectLst/>
                <a:latin typeface="SFMono-Regular"/>
              </a:rPr>
              <a:t>bool</a:t>
            </a:r>
            <a:r>
              <a:rPr kumimoji="0" lang="en-US" altLang="en-US" sz="1000" b="0" i="0" u="none" strike="noStrike" cap="none" normalizeH="0" baseline="0" dirty="0">
                <a:ln>
                  <a:noFill/>
                </a:ln>
                <a:solidFill>
                  <a:srgbClr val="000000"/>
                </a:solidFill>
                <a:effectLst/>
                <a:latin typeface="SFMono-Regular"/>
              </a:rPr>
              <a:t> b) =&gt; b ? </a:t>
            </a:r>
            <a:r>
              <a:rPr kumimoji="0" lang="en-US" altLang="en-US" sz="1000" b="0" i="0" u="none" strike="noStrike" cap="none" normalizeH="0" baseline="0" dirty="0">
                <a:ln>
                  <a:noFill/>
                </a:ln>
                <a:solidFill>
                  <a:srgbClr val="006666"/>
                </a:solidFill>
                <a:effectLst/>
                <a:latin typeface="SFMono-Regular"/>
              </a:rPr>
              <a:t>1</a:t>
            </a:r>
            <a:r>
              <a:rPr kumimoji="0" lang="en-US" altLang="en-US" sz="1000" b="0" i="0" u="none" strike="noStrike" cap="none" normalizeH="0" baseline="0" dirty="0">
                <a:ln>
                  <a:noFill/>
                </a:ln>
                <a:solidFill>
                  <a:srgbClr val="000000"/>
                </a:solidFill>
                <a:effectLst/>
                <a:latin typeface="SFMono-Regular"/>
              </a:rPr>
              <a:t> : </a:t>
            </a:r>
            <a:r>
              <a:rPr kumimoji="0" lang="en-US" altLang="en-US" sz="1000" b="0" i="0" u="none" strike="noStrike" cap="none" normalizeH="0" baseline="0" dirty="0">
                <a:ln>
                  <a:noFill/>
                </a:ln>
                <a:solidFill>
                  <a:srgbClr val="980606"/>
                </a:solidFill>
                <a:effectLst/>
                <a:latin typeface="SFMono-Regular"/>
              </a:rPr>
              <a:t>"two"</a:t>
            </a:r>
            <a:r>
              <a:rPr kumimoji="0" lang="en-US" altLang="en-US" sz="1000" b="0" i="0" u="none" strike="noStrike" cap="none" normalizeH="0" baseline="0" dirty="0">
                <a:ln>
                  <a:noFill/>
                </a:ln>
                <a:solidFill>
                  <a:srgbClr val="000000"/>
                </a:solidFill>
                <a:effectLst/>
                <a:latin typeface="SFMono-Regular"/>
              </a:rPr>
              <a:t>; </a:t>
            </a:r>
            <a:r>
              <a:rPr kumimoji="0" lang="en-US" altLang="en-US" sz="1000" b="0" i="0" u="none" strike="noStrike" cap="none" normalizeH="0" baseline="0" dirty="0">
                <a:ln>
                  <a:noFill/>
                </a:ln>
                <a:solidFill>
                  <a:srgbClr val="008800"/>
                </a:solidFill>
                <a:effectLst/>
                <a:latin typeface="SFMono-Regular"/>
              </a:rPr>
              <a:t>// </a:t>
            </a:r>
            <a:r>
              <a:rPr kumimoji="0" lang="en-US" altLang="en-US" sz="1000" b="0" i="0" u="none" strike="noStrike" cap="none" normalizeH="0" baseline="0" dirty="0" err="1">
                <a:ln>
                  <a:noFill/>
                </a:ln>
                <a:solidFill>
                  <a:srgbClr val="008800"/>
                </a:solidFill>
                <a:effectLst/>
                <a:latin typeface="SFMono-Regular"/>
              </a:rPr>
              <a:t>Func</a:t>
            </a:r>
            <a:r>
              <a:rPr kumimoji="0" lang="en-US" altLang="en-US" sz="1000" b="0" i="0" u="none" strike="noStrike" cap="none" normalizeH="0" baseline="0" dirty="0">
                <a:ln>
                  <a:noFill/>
                </a:ln>
                <a:solidFill>
                  <a:srgbClr val="008800"/>
                </a:solidFill>
                <a:effectLst/>
                <a:latin typeface="SFMono-Regular"/>
              </a:rPr>
              <a:t>&lt;bool, object&gt;</a:t>
            </a:r>
            <a:r>
              <a:rPr kumimoji="0" lang="en-US" altLang="en-US" sz="4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2">
            <a:extLst>
              <a:ext uri="{FF2B5EF4-FFF2-40B4-BE49-F238E27FC236}">
                <a16:creationId xmlns:a16="http://schemas.microsoft.com/office/drawing/2014/main" id="{15E15011-6541-F45D-7A08-A06BAA9E2D06}"/>
              </a:ext>
            </a:extLst>
          </p:cNvPr>
          <p:cNvSpPr>
            <a:spLocks noChangeArrowheads="1"/>
          </p:cNvSpPr>
          <p:nvPr/>
        </p:nvSpPr>
        <p:spPr bwMode="auto">
          <a:xfrm>
            <a:off x="5268286" y="3659938"/>
            <a:ext cx="6761525" cy="241604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You can put attributes on lambda expressions in the same way you do for methods and local functions.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Once again, the lambda’s parameter list must be parenthesized when there are attributes.</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000" b="0" i="0" u="none" strike="noStrike" cap="none" normalizeH="0" baseline="0" dirty="0">
              <a:ln>
                <a:noFill/>
              </a:ln>
              <a:solidFill>
                <a:srgbClr val="660066"/>
              </a:solidFill>
              <a:effectLst/>
              <a:latin typeface="SFMono-Regular"/>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000" b="0" i="0" u="none" strike="noStrike" cap="none" normalizeH="0" baseline="0" dirty="0">
              <a:ln>
                <a:noFill/>
              </a:ln>
              <a:solidFill>
                <a:srgbClr val="660066"/>
              </a:solidFill>
              <a:effectLst/>
              <a:latin typeface="SFMono-Regular"/>
            </a:endParaRPr>
          </a:p>
          <a:p>
            <a:pPr marR="0" lvl="0" algn="l" defTabSz="914400" rtl="0" eaLnBrk="0" fontAlgn="base" latinLnBrk="0" hangingPunct="0">
              <a:lnSpc>
                <a:spcPct val="100000"/>
              </a:lnSpc>
              <a:spcBef>
                <a:spcPct val="0"/>
              </a:spcBef>
              <a:spcAft>
                <a:spcPct val="0"/>
              </a:spcAft>
              <a:buClrTx/>
              <a:buSzTx/>
              <a:tabLst/>
            </a:pPr>
            <a:r>
              <a:rPr kumimoji="0" lang="en-US" altLang="en-US" sz="1000" b="0" i="0" u="none" strike="noStrike" cap="none" normalizeH="0" baseline="0" dirty="0" err="1">
                <a:ln>
                  <a:noFill/>
                </a:ln>
                <a:solidFill>
                  <a:srgbClr val="660066"/>
                </a:solidFill>
                <a:effectLst/>
                <a:latin typeface="SFMono-Regular"/>
              </a:rPr>
              <a:t>Func</a:t>
            </a:r>
            <a:r>
              <a:rPr kumimoji="0" lang="en-US" altLang="en-US" sz="1000" b="0" i="0" u="none" strike="noStrike" cap="none" normalizeH="0" baseline="0" dirty="0">
                <a:ln>
                  <a:noFill/>
                </a:ln>
                <a:solidFill>
                  <a:srgbClr val="000000"/>
                </a:solidFill>
                <a:effectLst/>
                <a:latin typeface="SFMono-Regular"/>
              </a:rPr>
              <a:t>&lt;</a:t>
            </a:r>
            <a:r>
              <a:rPr kumimoji="0" lang="en-US" altLang="en-US" sz="1000" b="0" i="0" u="none" strike="noStrike" cap="none" normalizeH="0" baseline="0" dirty="0">
                <a:ln>
                  <a:noFill/>
                </a:ln>
                <a:solidFill>
                  <a:srgbClr val="1E1EFF"/>
                </a:solidFill>
                <a:effectLst/>
                <a:latin typeface="SFMono-Regular"/>
              </a:rPr>
              <a:t>string</a:t>
            </a:r>
            <a:r>
              <a:rPr kumimoji="0" lang="en-US" altLang="en-US" sz="1000" b="0" i="0" u="none" strike="noStrike" cap="none" normalizeH="0" baseline="0" dirty="0">
                <a:ln>
                  <a:noFill/>
                </a:ln>
                <a:solidFill>
                  <a:srgbClr val="000000"/>
                </a:solidFill>
                <a:effectLst/>
                <a:latin typeface="SFMono-Regular"/>
              </a:rPr>
              <a:t>, </a:t>
            </a:r>
            <a:r>
              <a:rPr kumimoji="0" lang="en-US" altLang="en-US" sz="1000" b="0" i="0" u="none" strike="noStrike" cap="none" normalizeH="0" baseline="0" dirty="0">
                <a:ln>
                  <a:noFill/>
                </a:ln>
                <a:solidFill>
                  <a:srgbClr val="1E1EFF"/>
                </a:solidFill>
                <a:effectLst/>
                <a:latin typeface="SFMono-Regular"/>
              </a:rPr>
              <a:t>int</a:t>
            </a:r>
            <a:r>
              <a:rPr kumimoji="0" lang="en-US" altLang="en-US" sz="1000" b="0" i="0" u="none" strike="noStrike" cap="none" normalizeH="0" baseline="0" dirty="0">
                <a:ln>
                  <a:noFill/>
                </a:ln>
                <a:solidFill>
                  <a:srgbClr val="000000"/>
                </a:solidFill>
                <a:effectLst/>
                <a:latin typeface="SFMono-Regular"/>
              </a:rPr>
              <a:t>&gt; parse = [</a:t>
            </a:r>
            <a:r>
              <a:rPr kumimoji="0" lang="en-US" altLang="en-US" sz="1000" b="0" i="0" u="none" strike="noStrike" cap="none" normalizeH="0" baseline="0" dirty="0">
                <a:ln>
                  <a:noFill/>
                </a:ln>
                <a:solidFill>
                  <a:srgbClr val="660066"/>
                </a:solidFill>
                <a:effectLst/>
                <a:latin typeface="SFMono-Regular"/>
              </a:rPr>
              <a:t>Example</a:t>
            </a:r>
            <a:r>
              <a:rPr kumimoji="0" lang="en-US" altLang="en-US" sz="1000" b="0" i="0" u="none" strike="noStrike" cap="none" normalizeH="0" baseline="0" dirty="0">
                <a:ln>
                  <a:noFill/>
                </a:ln>
                <a:solidFill>
                  <a:srgbClr val="000000"/>
                </a:solidFill>
                <a:effectLst/>
                <a:latin typeface="SFMono-Regular"/>
              </a:rPr>
              <a:t>(</a:t>
            </a:r>
            <a:r>
              <a:rPr kumimoji="0" lang="en-US" altLang="en-US" sz="1000" b="0" i="0" u="none" strike="noStrike" cap="none" normalizeH="0" baseline="0" dirty="0">
                <a:ln>
                  <a:noFill/>
                </a:ln>
                <a:solidFill>
                  <a:srgbClr val="006666"/>
                </a:solidFill>
                <a:effectLst/>
                <a:latin typeface="SFMono-Regular"/>
              </a:rPr>
              <a:t>1</a:t>
            </a:r>
            <a:r>
              <a:rPr kumimoji="0" lang="en-US" altLang="en-US" sz="1000" b="0" i="0" u="none" strike="noStrike" cap="none" normalizeH="0" baseline="0" dirty="0">
                <a:ln>
                  <a:noFill/>
                </a:ln>
                <a:solidFill>
                  <a:srgbClr val="000000"/>
                </a:solidFill>
                <a:effectLst/>
                <a:latin typeface="SFMono-Regular"/>
              </a:rPr>
              <a:t>)] (s) =&gt; </a:t>
            </a:r>
            <a:r>
              <a:rPr kumimoji="0" lang="en-US" altLang="en-US" sz="1000" b="0" i="0" u="none" strike="noStrike" cap="none" normalizeH="0" baseline="0" dirty="0" err="1">
                <a:ln>
                  <a:noFill/>
                </a:ln>
                <a:solidFill>
                  <a:srgbClr val="1E1EFF"/>
                </a:solidFill>
                <a:effectLst/>
                <a:latin typeface="SFMono-Regular"/>
              </a:rPr>
              <a:t>int</a:t>
            </a:r>
            <a:r>
              <a:rPr kumimoji="0" lang="en-US" altLang="en-US" sz="1000" b="0" i="0" u="none" strike="noStrike" cap="none" normalizeH="0" baseline="0" dirty="0" err="1">
                <a:ln>
                  <a:noFill/>
                </a:ln>
                <a:solidFill>
                  <a:srgbClr val="000000"/>
                </a:solidFill>
                <a:effectLst/>
                <a:latin typeface="SFMono-Regular"/>
              </a:rPr>
              <a:t>.</a:t>
            </a:r>
            <a:r>
              <a:rPr kumimoji="0" lang="en-US" altLang="en-US" sz="1000" b="0" i="0" u="none" strike="noStrike" cap="none" normalizeH="0" baseline="0" dirty="0" err="1">
                <a:ln>
                  <a:noFill/>
                </a:ln>
                <a:solidFill>
                  <a:srgbClr val="660066"/>
                </a:solidFill>
                <a:effectLst/>
                <a:latin typeface="SFMono-Regular"/>
              </a:rPr>
              <a:t>Parse</a:t>
            </a:r>
            <a:r>
              <a:rPr kumimoji="0" lang="en-US" altLang="en-US" sz="1000" b="0" i="0" u="none" strike="noStrike" cap="none" normalizeH="0" baseline="0" dirty="0">
                <a:ln>
                  <a:noFill/>
                </a:ln>
                <a:solidFill>
                  <a:srgbClr val="000000"/>
                </a:solidFill>
                <a:effectLst/>
                <a:latin typeface="SFMono-Regular"/>
              </a:rPr>
              <a:t>(s); </a:t>
            </a:r>
            <a:r>
              <a:rPr kumimoji="0" lang="en-US" altLang="en-US" sz="1000" b="0" i="0" u="none" strike="noStrike" cap="none" normalizeH="0" baseline="0" dirty="0">
                <a:ln>
                  <a:noFill/>
                </a:ln>
                <a:solidFill>
                  <a:srgbClr val="1E1EFF"/>
                </a:solidFill>
                <a:effectLst/>
                <a:latin typeface="SFMono-Regular"/>
              </a:rPr>
              <a:t>var</a:t>
            </a:r>
            <a:r>
              <a:rPr kumimoji="0" lang="en-US" altLang="en-US" sz="1000" b="0" i="0" u="none" strike="noStrike" cap="none" normalizeH="0" baseline="0" dirty="0">
                <a:ln>
                  <a:noFill/>
                </a:ln>
                <a:solidFill>
                  <a:srgbClr val="000000"/>
                </a:solidFill>
                <a:effectLst/>
                <a:latin typeface="SFMono-Regular"/>
              </a:rPr>
              <a:t> choose = [</a:t>
            </a:r>
            <a:r>
              <a:rPr kumimoji="0" lang="en-US" altLang="en-US" sz="1000" b="0" i="0" u="none" strike="noStrike" cap="none" normalizeH="0" baseline="0" dirty="0">
                <a:ln>
                  <a:noFill/>
                </a:ln>
                <a:solidFill>
                  <a:srgbClr val="660066"/>
                </a:solidFill>
                <a:effectLst/>
                <a:latin typeface="SFMono-Regular"/>
              </a:rPr>
              <a:t>Example</a:t>
            </a:r>
            <a:r>
              <a:rPr kumimoji="0" lang="en-US" altLang="en-US" sz="1000" b="0" i="0" u="none" strike="noStrike" cap="none" normalizeH="0" baseline="0" dirty="0">
                <a:ln>
                  <a:noFill/>
                </a:ln>
                <a:solidFill>
                  <a:srgbClr val="000000"/>
                </a:solidFill>
                <a:effectLst/>
                <a:latin typeface="SFMono-Regular"/>
              </a:rPr>
              <a:t>(</a:t>
            </a:r>
            <a:r>
              <a:rPr kumimoji="0" lang="en-US" altLang="en-US" sz="1000" b="0" i="0" u="none" strike="noStrike" cap="none" normalizeH="0" baseline="0" dirty="0">
                <a:ln>
                  <a:noFill/>
                </a:ln>
                <a:solidFill>
                  <a:srgbClr val="006666"/>
                </a:solidFill>
                <a:effectLst/>
                <a:latin typeface="SFMono-Regular"/>
              </a:rPr>
              <a:t>2</a:t>
            </a:r>
            <a:r>
              <a:rPr kumimoji="0" lang="en-US" altLang="en-US" sz="1000" b="0" i="0" u="none" strike="noStrike" cap="none" normalizeH="0" baseline="0" dirty="0">
                <a:ln>
                  <a:noFill/>
                </a:ln>
                <a:solidFill>
                  <a:srgbClr val="000000"/>
                </a:solidFill>
                <a:effectLst/>
                <a:latin typeface="SFMono-Regular"/>
              </a:rPr>
              <a:t>)][</a:t>
            </a:r>
            <a:r>
              <a:rPr kumimoji="0" lang="en-US" altLang="en-US" sz="1000" b="0" i="0" u="none" strike="noStrike" cap="none" normalizeH="0" baseline="0" dirty="0">
                <a:ln>
                  <a:noFill/>
                </a:ln>
                <a:solidFill>
                  <a:srgbClr val="660066"/>
                </a:solidFill>
                <a:effectLst/>
                <a:latin typeface="SFMono-Regular"/>
              </a:rPr>
              <a:t>Example</a:t>
            </a:r>
            <a:r>
              <a:rPr kumimoji="0" lang="en-US" altLang="en-US" sz="1000" b="0" i="0" u="none" strike="noStrike" cap="none" normalizeH="0" baseline="0" dirty="0">
                <a:ln>
                  <a:noFill/>
                </a:ln>
                <a:solidFill>
                  <a:srgbClr val="000000"/>
                </a:solidFill>
                <a:effectLst/>
                <a:latin typeface="SFMono-Regular"/>
              </a:rPr>
              <a:t>(</a:t>
            </a:r>
            <a:r>
              <a:rPr kumimoji="0" lang="en-US" altLang="en-US" sz="1000" b="0" i="0" u="none" strike="noStrike" cap="none" normalizeH="0" baseline="0" dirty="0">
                <a:ln>
                  <a:noFill/>
                </a:ln>
                <a:solidFill>
                  <a:srgbClr val="006666"/>
                </a:solidFill>
                <a:effectLst/>
                <a:latin typeface="SFMono-Regular"/>
              </a:rPr>
              <a:t>3</a:t>
            </a:r>
            <a:r>
              <a:rPr kumimoji="0" lang="en-US" altLang="en-US" sz="1000" b="0" i="0" u="none" strike="noStrike" cap="none" normalizeH="0" baseline="0" dirty="0">
                <a:ln>
                  <a:noFill/>
                </a:ln>
                <a:solidFill>
                  <a:srgbClr val="000000"/>
                </a:solidFill>
                <a:effectLst/>
                <a:latin typeface="SFMono-Regular"/>
              </a:rPr>
              <a:t>)] </a:t>
            </a:r>
            <a:r>
              <a:rPr kumimoji="0" lang="en-US" altLang="en-US" sz="1000" b="0" i="0" u="none" strike="noStrike" cap="none" normalizeH="0" baseline="0" dirty="0">
                <a:ln>
                  <a:noFill/>
                </a:ln>
                <a:solidFill>
                  <a:srgbClr val="1E1EFF"/>
                </a:solidFill>
                <a:effectLst/>
                <a:latin typeface="SFMono-Regular"/>
              </a:rPr>
              <a:t>object</a:t>
            </a:r>
            <a:r>
              <a:rPr kumimoji="0" lang="en-US" altLang="en-US" sz="1000" b="0" i="0" u="none" strike="noStrike" cap="none" normalizeH="0" baseline="0" dirty="0">
                <a:ln>
                  <a:noFill/>
                </a:ln>
                <a:solidFill>
                  <a:srgbClr val="000000"/>
                </a:solidFill>
                <a:effectLst/>
                <a:latin typeface="SFMono-Regular"/>
              </a:rPr>
              <a:t> (</a:t>
            </a:r>
            <a:r>
              <a:rPr kumimoji="0" lang="en-US" altLang="en-US" sz="1000" b="0" i="0" u="none" strike="noStrike" cap="none" normalizeH="0" baseline="0" dirty="0">
                <a:ln>
                  <a:noFill/>
                </a:ln>
                <a:solidFill>
                  <a:srgbClr val="1E1EFF"/>
                </a:solidFill>
                <a:effectLst/>
                <a:latin typeface="SFMono-Regular"/>
              </a:rPr>
              <a:t>bool</a:t>
            </a:r>
            <a:r>
              <a:rPr kumimoji="0" lang="en-US" altLang="en-US" sz="1000" b="0" i="0" u="none" strike="noStrike" cap="none" normalizeH="0" baseline="0" dirty="0">
                <a:ln>
                  <a:noFill/>
                </a:ln>
                <a:solidFill>
                  <a:srgbClr val="000000"/>
                </a:solidFill>
                <a:effectLst/>
                <a:latin typeface="SFMono-Regular"/>
              </a:rPr>
              <a:t> b) =&gt; b ? </a:t>
            </a:r>
            <a:r>
              <a:rPr kumimoji="0" lang="en-US" altLang="en-US" sz="1000" b="0" i="0" u="none" strike="noStrike" cap="none" normalizeH="0" baseline="0" dirty="0">
                <a:ln>
                  <a:noFill/>
                </a:ln>
                <a:solidFill>
                  <a:srgbClr val="006666"/>
                </a:solidFill>
                <a:effectLst/>
                <a:latin typeface="SFMono-Regular"/>
              </a:rPr>
              <a:t>1</a:t>
            </a:r>
            <a:r>
              <a:rPr kumimoji="0" lang="en-US" altLang="en-US" sz="1000" b="0" i="0" u="none" strike="noStrike" cap="none" normalizeH="0" baseline="0" dirty="0">
                <a:ln>
                  <a:noFill/>
                </a:ln>
                <a:solidFill>
                  <a:srgbClr val="000000"/>
                </a:solidFill>
                <a:effectLst/>
                <a:latin typeface="SFMono-Regular"/>
              </a:rPr>
              <a:t> : </a:t>
            </a:r>
            <a:r>
              <a:rPr kumimoji="0" lang="en-US" altLang="en-US" sz="1000" b="0" i="0" u="none" strike="noStrike" cap="none" normalizeH="0" baseline="0" dirty="0">
                <a:ln>
                  <a:noFill/>
                </a:ln>
                <a:solidFill>
                  <a:srgbClr val="980606"/>
                </a:solidFill>
                <a:effectLst/>
                <a:latin typeface="SFMono-Regular"/>
              </a:rPr>
              <a:t>"two"</a:t>
            </a:r>
            <a:r>
              <a:rPr kumimoji="0" lang="en-US" altLang="en-US" sz="1000" b="0" i="0" u="none" strike="noStrike" cap="none" normalizeH="0" baseline="0" dirty="0">
                <a:ln>
                  <a:noFill/>
                </a:ln>
                <a:solidFill>
                  <a:srgbClr val="000000"/>
                </a:solidFill>
                <a:effectLst/>
                <a:latin typeface="SFMono-Regular"/>
              </a:rPr>
              <a:t>;</a:t>
            </a:r>
          </a:p>
          <a:p>
            <a:pPr marR="0" lvl="0" algn="l" defTabSz="914400" rtl="0" eaLnBrk="0" fontAlgn="base" latinLnBrk="0" hangingPunct="0">
              <a:lnSpc>
                <a:spcPct val="100000"/>
              </a:lnSpc>
              <a:spcBef>
                <a:spcPct val="0"/>
              </a:spcBef>
              <a:spcAft>
                <a:spcPct val="0"/>
              </a:spcAft>
              <a:buClrTx/>
              <a:buSzTx/>
              <a:tabLst/>
            </a:pPr>
            <a:endParaRPr lang="en-US" altLang="en-US" sz="1000" dirty="0">
              <a:solidFill>
                <a:srgbClr val="000000"/>
              </a:solidFill>
              <a:latin typeface="SFMono-Regular"/>
            </a:endParaRPr>
          </a:p>
          <a:p>
            <a:pPr marR="0" lvl="0" algn="l" defTabSz="914400" rtl="0" eaLnBrk="0" fontAlgn="base" latinLnBrk="0" hangingPunct="0">
              <a:lnSpc>
                <a:spcPct val="100000"/>
              </a:lnSpc>
              <a:spcBef>
                <a:spcPct val="0"/>
              </a:spcBef>
              <a:spcAft>
                <a:spcPct val="0"/>
              </a:spcAft>
              <a:buClrTx/>
              <a:buSzTx/>
              <a:tabLst/>
            </a:pPr>
            <a:endParaRPr kumimoji="0" lang="en-US" altLang="en-US" sz="1000" b="0" i="0" u="none" strike="noStrike" cap="none" normalizeH="0" baseline="0" dirty="0">
              <a:ln>
                <a:noFill/>
              </a:ln>
              <a:solidFill>
                <a:srgbClr val="000000"/>
              </a:solidFill>
              <a:effectLst/>
              <a:latin typeface="SFMono-Regular"/>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400" b="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Just like local functions, attributes can be applied to lambdas if they are valid on </a:t>
            </a:r>
            <a:r>
              <a:rPr kumimoji="0" lang="en-US" altLang="en-US" sz="1000" b="0" i="0" u="none" strike="noStrike" cap="none" normalizeH="0" baseline="0" dirty="0" err="1">
                <a:ln>
                  <a:noFill/>
                </a:ln>
                <a:solidFill>
                  <a:srgbClr val="CC0000"/>
                </a:solidFill>
                <a:effectLst/>
                <a:latin typeface="SFMono-Regular"/>
                <a:cs typeface="Segoe UI" panose="020B0502040204020203" pitchFamily="34" charset="0"/>
              </a:rPr>
              <a:t>AttributeTargets.Method</a:t>
            </a:r>
            <a:r>
              <a:rPr kumimoji="0" lang="en-US" altLang="en-US" sz="12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400" b="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Lambdas are invoked differently than methods and local functions, and as a result attributes do not have any effect when the lambda is invoked. However, </a:t>
            </a:r>
            <a:r>
              <a:rPr kumimoji="0" lang="en-US" altLang="en-US" sz="1200" b="1"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attributes on lambdas are still useful for code analysis</a:t>
            </a:r>
            <a:r>
              <a:rPr kumimoji="0" lang="en-US" altLang="en-US" sz="12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528817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437261" y="310376"/>
            <a:ext cx="3182027" cy="3118624"/>
          </a:xfrm>
        </p:spPr>
        <p:txBody>
          <a:bodyPr/>
          <a:lstStyle/>
          <a:p>
            <a:pPr algn="ctr"/>
            <a:r>
              <a:rPr lang="en-US" dirty="0"/>
              <a:t>Allow const </a:t>
            </a:r>
            <a:br>
              <a:rPr lang="en-US" dirty="0"/>
            </a:br>
            <a:r>
              <a:rPr lang="en-US" dirty="0"/>
              <a:t>interpolated strings</a:t>
            </a:r>
            <a:br>
              <a:rPr lang="en-US" dirty="0"/>
            </a:br>
            <a:endParaRPr lang="en-US" dirty="0"/>
          </a:p>
        </p:txBody>
      </p:sp>
      <p:sp>
        <p:nvSpPr>
          <p:cNvPr id="6" name="Rectangle 1">
            <a:extLst>
              <a:ext uri="{FF2B5EF4-FFF2-40B4-BE49-F238E27FC236}">
                <a16:creationId xmlns:a16="http://schemas.microsoft.com/office/drawing/2014/main" id="{23E4737C-66AF-3E0B-8A57-2BFAA8CA5582}"/>
              </a:ext>
            </a:extLst>
          </p:cNvPr>
          <p:cNvSpPr>
            <a:spLocks noChangeArrowheads="1"/>
          </p:cNvSpPr>
          <p:nvPr/>
        </p:nvSpPr>
        <p:spPr bwMode="auto">
          <a:xfrm>
            <a:off x="4681056" y="497074"/>
            <a:ext cx="7206144" cy="447814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In C# 10, const strings may be initialized using string interpolation if all the placeholders are themselves constant strings.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 </a:t>
            </a:r>
          </a:p>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800" dirty="0">
                <a:solidFill>
                  <a:srgbClr val="333333"/>
                </a:solidFill>
                <a:latin typeface="Segoe UI" panose="020B0502040204020203" pitchFamily="34" charset="0"/>
                <a:cs typeface="Segoe UI" panose="020B0502040204020203" pitchFamily="34" charset="0"/>
              </a:rPr>
              <a:t>“In other words”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If all the holes of an interpolated string are constant strings, then the resulting string is now also constant.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800" dirty="0">
              <a:solidFill>
                <a:srgbClr val="333333"/>
              </a:solidFill>
              <a:latin typeface="Segoe UI" panose="020B0502040204020203" pitchFamily="34" charset="0"/>
              <a:cs typeface="Segoe UI" panose="020B05020402040202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This lets you use string interpolation syntax in more places, like attributes:</a:t>
            </a:r>
            <a:br>
              <a:rPr kumimoji="0" lang="en-US" altLang="en-US" sz="18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br>
            <a:endParaRPr kumimoji="0" lang="en-US" altLang="en-US" sz="1800" b="0" i="0" u="none" strike="noStrike" cap="none" normalizeH="0" baseline="0" dirty="0">
              <a:ln>
                <a:noFill/>
              </a:ln>
              <a:solidFill>
                <a:srgbClr val="000000"/>
              </a:solidFill>
              <a:effectLst/>
              <a:latin typeface="SFMono-Regular"/>
            </a:endParaRPr>
          </a:p>
          <a:p>
            <a:pPr marR="0" lvl="0" algn="ctr"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rgbClr val="000000"/>
                </a:solidFill>
                <a:effectLst/>
                <a:latin typeface="SFMono-Regular"/>
              </a:rPr>
              <a:t>[</a:t>
            </a:r>
            <a:r>
              <a:rPr kumimoji="0" lang="en-US" altLang="en-US" sz="1800" b="0" i="0" u="none" strike="noStrike" cap="none" normalizeH="0" baseline="0" dirty="0">
                <a:ln>
                  <a:noFill/>
                </a:ln>
                <a:solidFill>
                  <a:srgbClr val="660066"/>
                </a:solidFill>
                <a:effectLst/>
                <a:latin typeface="SFMono-Regular"/>
              </a:rPr>
              <a:t>Obsolete</a:t>
            </a:r>
            <a:r>
              <a:rPr kumimoji="0" lang="en-US" altLang="en-US" sz="1800" b="0" i="0" u="none" strike="noStrike" cap="none" normalizeH="0" baseline="0" dirty="0">
                <a:ln>
                  <a:noFill/>
                </a:ln>
                <a:solidFill>
                  <a:srgbClr val="000000"/>
                </a:solidFill>
                <a:effectLst/>
                <a:latin typeface="SFMono-Regular"/>
              </a:rPr>
              <a:t>($</a:t>
            </a:r>
            <a:r>
              <a:rPr kumimoji="0" lang="en-US" altLang="en-US" sz="1800" b="0" i="0" u="none" strike="noStrike" cap="none" normalizeH="0" baseline="0" dirty="0">
                <a:ln>
                  <a:noFill/>
                </a:ln>
                <a:solidFill>
                  <a:srgbClr val="980606"/>
                </a:solidFill>
                <a:effectLst/>
                <a:latin typeface="SFMono-Regular"/>
              </a:rPr>
              <a:t>"Call {</a:t>
            </a:r>
            <a:r>
              <a:rPr kumimoji="0" lang="en-US" altLang="en-US" sz="1800" b="0" i="0" u="none" strike="noStrike" cap="none" normalizeH="0" baseline="0" dirty="0" err="1">
                <a:ln>
                  <a:noFill/>
                </a:ln>
                <a:solidFill>
                  <a:srgbClr val="980606"/>
                </a:solidFill>
                <a:effectLst/>
                <a:latin typeface="SFMono-Regular"/>
              </a:rPr>
              <a:t>nameof</a:t>
            </a:r>
            <a:r>
              <a:rPr kumimoji="0" lang="en-US" altLang="en-US" sz="1800" b="0" i="0" u="none" strike="noStrike" cap="none" normalizeH="0" baseline="0" dirty="0">
                <a:ln>
                  <a:noFill/>
                </a:ln>
                <a:solidFill>
                  <a:srgbClr val="980606"/>
                </a:solidFill>
                <a:effectLst/>
                <a:latin typeface="SFMono-Regular"/>
              </a:rPr>
              <a:t>(Discard)} instead"</a:t>
            </a:r>
            <a:r>
              <a:rPr kumimoji="0" lang="en-US" altLang="en-US" sz="1800" b="0" i="0" u="none" strike="noStrike" cap="none" normalizeH="0" baseline="0" dirty="0">
                <a:ln>
                  <a:noFill/>
                </a:ln>
                <a:solidFill>
                  <a:srgbClr val="000000"/>
                </a:solidFill>
                <a:effectLst/>
                <a:latin typeface="SFMono-Regular"/>
              </a:rPr>
              <a:t>)]</a:t>
            </a:r>
            <a:endParaRPr kumimoji="0" lang="en-US" altLang="en-US" sz="1800" b="0" i="0" u="none" strike="noStrike" cap="none" normalizeH="0" baseline="0" dirty="0">
              <a:ln>
                <a:noFill/>
              </a:ln>
              <a:solidFill>
                <a:schemeClr val="tx1"/>
              </a:solidFill>
              <a:effectLst/>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Other types, like numeric or date values, cannot be used because they are </a:t>
            </a:r>
            <a:r>
              <a:rPr kumimoji="0" lang="en-US" altLang="en-US" sz="1800" b="1" i="1" u="none" strike="noStrike" cap="none" normalizeH="0" baseline="0" dirty="0">
                <a:ln>
                  <a:noFill/>
                </a:ln>
                <a:solidFill>
                  <a:srgbClr val="333333"/>
                </a:solidFill>
                <a:effectLst/>
                <a:latin typeface="Segoe UI" panose="020B0502040204020203" pitchFamily="34" charset="0"/>
                <a:cs typeface="Segoe UI" panose="020B0502040204020203" pitchFamily="34" charset="0"/>
              </a:rPr>
              <a:t>sensitive to </a:t>
            </a:r>
            <a:r>
              <a:rPr kumimoji="0" lang="en-US" altLang="en-US" sz="1800" b="1" i="1" u="none" strike="noStrike" cap="none" normalizeH="0" baseline="0" dirty="0">
                <a:ln>
                  <a:noFill/>
                </a:ln>
                <a:effectLst/>
                <a:latin typeface="SFMono-Regular"/>
                <a:cs typeface="Segoe UI" panose="020B0502040204020203" pitchFamily="34" charset="0"/>
              </a:rPr>
              <a:t>Culture</a:t>
            </a:r>
            <a:r>
              <a:rPr kumimoji="0" lang="en-US" altLang="en-US" sz="1800" b="0" i="0" u="none" strike="noStrike" cap="none" normalizeH="0" baseline="0" dirty="0">
                <a:ln>
                  <a:noFill/>
                </a:ln>
                <a:solidFill>
                  <a:srgbClr val="333333"/>
                </a:solidFill>
                <a:effectLst/>
                <a:latin typeface="Segoe UI" panose="020B0502040204020203" pitchFamily="34" charset="0"/>
                <a:cs typeface="Segoe UI" panose="020B0502040204020203" pitchFamily="34" charset="0"/>
              </a:rPr>
              <a:t>, and can’t be computed at compile time.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53626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575679" y="388647"/>
            <a:ext cx="3182027" cy="3118624"/>
          </a:xfrm>
        </p:spPr>
        <p:txBody>
          <a:bodyPr/>
          <a:lstStyle/>
          <a:p>
            <a:pPr algn="ctr"/>
            <a:r>
              <a:rPr lang="en-US" sz="3600" dirty="0"/>
              <a:t>Allow both assignment and declaration in the same deconstruction</a:t>
            </a:r>
            <a:br>
              <a:rPr lang="en-US" sz="3600" dirty="0"/>
            </a:br>
            <a:endParaRPr lang="en-US" dirty="0"/>
          </a:p>
        </p:txBody>
      </p:sp>
      <p:sp>
        <p:nvSpPr>
          <p:cNvPr id="7" name="TextBox 6">
            <a:extLst>
              <a:ext uri="{FF2B5EF4-FFF2-40B4-BE49-F238E27FC236}">
                <a16:creationId xmlns:a16="http://schemas.microsoft.com/office/drawing/2014/main" id="{F57C55EC-74AC-6E4C-0D79-9C6014FED394}"/>
              </a:ext>
            </a:extLst>
          </p:cNvPr>
          <p:cNvSpPr txBox="1"/>
          <p:nvPr/>
        </p:nvSpPr>
        <p:spPr>
          <a:xfrm>
            <a:off x="4764947" y="295132"/>
            <a:ext cx="7059336" cy="907171"/>
          </a:xfrm>
          <a:prstGeom prst="rect">
            <a:avLst/>
          </a:prstGeom>
          <a:noFill/>
        </p:spPr>
        <p:txBody>
          <a:bodyPr wrap="square">
            <a:spAutoFit/>
          </a:bodyPr>
          <a:lstStyle/>
          <a:p>
            <a:r>
              <a:rPr lang="en-US" dirty="0"/>
              <a:t>This change removes a restriction from earlier versions of C#. Previously, a deconstruction could assign all values to existing variables, or initialize newly declared variables:</a:t>
            </a:r>
          </a:p>
        </p:txBody>
      </p:sp>
      <p:sp>
        <p:nvSpPr>
          <p:cNvPr id="9" name="TextBox 8">
            <a:extLst>
              <a:ext uri="{FF2B5EF4-FFF2-40B4-BE49-F238E27FC236}">
                <a16:creationId xmlns:a16="http://schemas.microsoft.com/office/drawing/2014/main" id="{59CA4E83-58E4-92A9-5940-4D122AD5BA95}"/>
              </a:ext>
            </a:extLst>
          </p:cNvPr>
          <p:cNvSpPr txBox="1"/>
          <p:nvPr/>
        </p:nvSpPr>
        <p:spPr>
          <a:xfrm>
            <a:off x="5196146" y="1815598"/>
            <a:ext cx="2379113" cy="1993623"/>
          </a:xfrm>
          <a:prstGeom prst="rect">
            <a:avLst/>
          </a:prstGeom>
          <a:noFill/>
        </p:spPr>
        <p:txBody>
          <a:bodyPr wrap="square">
            <a:spAutoFit/>
          </a:bodyPr>
          <a:lstStyle/>
          <a:p>
            <a:r>
              <a:rPr lang="en-US" dirty="0"/>
              <a:t>// Initialization:</a:t>
            </a:r>
          </a:p>
          <a:p>
            <a:r>
              <a:rPr lang="en-US" dirty="0"/>
              <a:t>(int x, int y) = point;</a:t>
            </a:r>
          </a:p>
          <a:p>
            <a:endParaRPr lang="en-US" dirty="0"/>
          </a:p>
          <a:p>
            <a:r>
              <a:rPr lang="en-US" dirty="0"/>
              <a:t>// assignment:</a:t>
            </a:r>
          </a:p>
          <a:p>
            <a:r>
              <a:rPr lang="en-US" dirty="0"/>
              <a:t>int x1 = 0;</a:t>
            </a:r>
          </a:p>
          <a:p>
            <a:r>
              <a:rPr lang="en-US" dirty="0"/>
              <a:t>int y1 = 0;</a:t>
            </a:r>
          </a:p>
          <a:p>
            <a:r>
              <a:rPr lang="en-US" dirty="0"/>
              <a:t>(x1, y1) = point;</a:t>
            </a:r>
          </a:p>
        </p:txBody>
      </p:sp>
      <p:sp>
        <p:nvSpPr>
          <p:cNvPr id="11" name="TextBox 10">
            <a:extLst>
              <a:ext uri="{FF2B5EF4-FFF2-40B4-BE49-F238E27FC236}">
                <a16:creationId xmlns:a16="http://schemas.microsoft.com/office/drawing/2014/main" id="{31EF24A6-5A37-39BA-83BE-32DB6375BA59}"/>
              </a:ext>
            </a:extLst>
          </p:cNvPr>
          <p:cNvSpPr txBox="1"/>
          <p:nvPr/>
        </p:nvSpPr>
        <p:spPr>
          <a:xfrm>
            <a:off x="5752333" y="1363567"/>
            <a:ext cx="809538" cy="363946"/>
          </a:xfrm>
          <a:prstGeom prst="rect">
            <a:avLst/>
          </a:prstGeom>
          <a:noFill/>
        </p:spPr>
        <p:txBody>
          <a:bodyPr wrap="square">
            <a:spAutoFit/>
          </a:bodyPr>
          <a:lstStyle/>
          <a:p>
            <a:pPr algn="ctr"/>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Old</a:t>
            </a:r>
          </a:p>
        </p:txBody>
      </p:sp>
      <p:sp>
        <p:nvSpPr>
          <p:cNvPr id="13" name="TextBox 12">
            <a:extLst>
              <a:ext uri="{FF2B5EF4-FFF2-40B4-BE49-F238E27FC236}">
                <a16:creationId xmlns:a16="http://schemas.microsoft.com/office/drawing/2014/main" id="{64E74756-716F-C87F-19A0-EFF6E7F8E992}"/>
              </a:ext>
            </a:extLst>
          </p:cNvPr>
          <p:cNvSpPr txBox="1"/>
          <p:nvPr/>
        </p:nvSpPr>
        <p:spPr>
          <a:xfrm>
            <a:off x="8221212" y="1815598"/>
            <a:ext cx="2118218" cy="635559"/>
          </a:xfrm>
          <a:prstGeom prst="rect">
            <a:avLst/>
          </a:prstGeom>
          <a:noFill/>
        </p:spPr>
        <p:txBody>
          <a:bodyPr wrap="square">
            <a:spAutoFit/>
          </a:bodyPr>
          <a:lstStyle/>
          <a:p>
            <a:r>
              <a:rPr lang="fr-FR" dirty="0" err="1"/>
              <a:t>int</a:t>
            </a:r>
            <a:r>
              <a:rPr lang="fr-FR" dirty="0"/>
              <a:t> x = 0;</a:t>
            </a:r>
          </a:p>
          <a:p>
            <a:r>
              <a:rPr lang="fr-FR" dirty="0"/>
              <a:t>(x, </a:t>
            </a:r>
            <a:r>
              <a:rPr lang="fr-FR" dirty="0" err="1"/>
              <a:t>int</a:t>
            </a:r>
            <a:r>
              <a:rPr lang="fr-FR" dirty="0"/>
              <a:t> y) = point;</a:t>
            </a:r>
            <a:endParaRPr lang="en-US" dirty="0"/>
          </a:p>
        </p:txBody>
      </p:sp>
      <p:sp>
        <p:nvSpPr>
          <p:cNvPr id="14" name="TextBox 13">
            <a:extLst>
              <a:ext uri="{FF2B5EF4-FFF2-40B4-BE49-F238E27FC236}">
                <a16:creationId xmlns:a16="http://schemas.microsoft.com/office/drawing/2014/main" id="{AA43895C-5A04-46E3-AE35-E704109852A7}"/>
              </a:ext>
            </a:extLst>
          </p:cNvPr>
          <p:cNvSpPr txBox="1"/>
          <p:nvPr/>
        </p:nvSpPr>
        <p:spPr>
          <a:xfrm>
            <a:off x="8504340" y="1363567"/>
            <a:ext cx="809538" cy="363946"/>
          </a:xfrm>
          <a:prstGeom prst="rect">
            <a:avLst/>
          </a:prstGeom>
          <a:noFill/>
        </p:spPr>
        <p:txBody>
          <a:bodyPr wrap="square">
            <a:spAutoFit/>
          </a:bodyPr>
          <a:lstStyle/>
          <a:p>
            <a:pPr algn="ctr"/>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New</a:t>
            </a:r>
          </a:p>
        </p:txBody>
      </p:sp>
    </p:spTree>
    <p:extLst>
      <p:ext uri="{BB962C8B-B14F-4D97-AF65-F5344CB8AC3E}">
        <p14:creationId xmlns:p14="http://schemas.microsoft.com/office/powerpoint/2010/main" val="95128198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542124" y="310376"/>
            <a:ext cx="3182027" cy="3118624"/>
          </a:xfrm>
        </p:spPr>
        <p:txBody>
          <a:bodyPr/>
          <a:lstStyle/>
          <a:p>
            <a:pPr algn="ctr"/>
            <a:r>
              <a:rPr lang="en-US" dirty="0"/>
              <a:t>CallerArgumentExpression attribute</a:t>
            </a:r>
            <a:br>
              <a:rPr lang="en-US" dirty="0"/>
            </a:br>
            <a:endParaRPr lang="en-US" dirty="0"/>
          </a:p>
        </p:txBody>
      </p:sp>
      <p:sp>
        <p:nvSpPr>
          <p:cNvPr id="7" name="TextBox 6">
            <a:extLst>
              <a:ext uri="{FF2B5EF4-FFF2-40B4-BE49-F238E27FC236}">
                <a16:creationId xmlns:a16="http://schemas.microsoft.com/office/drawing/2014/main" id="{75A0ADD8-20C3-10FB-ECDF-1693E9992A30}"/>
              </a:ext>
            </a:extLst>
          </p:cNvPr>
          <p:cNvSpPr txBox="1"/>
          <p:nvPr/>
        </p:nvSpPr>
        <p:spPr>
          <a:xfrm>
            <a:off x="4521666" y="421441"/>
            <a:ext cx="7596231" cy="1384995"/>
          </a:xfrm>
          <a:prstGeom prst="rect">
            <a:avLst/>
          </a:prstGeom>
          <a:noFill/>
        </p:spPr>
        <p:txBody>
          <a:bodyPr wrap="square">
            <a:spAutoFit/>
          </a:bodyPr>
          <a:lstStyle/>
          <a:p>
            <a:pPr marL="285750" indent="-285750">
              <a:buFont typeface="Arial" panose="020B0604020202020204" pitchFamily="34" charset="0"/>
              <a:buChar char="•"/>
            </a:pPr>
            <a:r>
              <a:rPr lang="en-US" sz="1400" dirty="0"/>
              <a:t>Use the </a:t>
            </a:r>
            <a:r>
              <a:rPr lang="en-US" sz="1400" b="1" i="1" dirty="0"/>
              <a:t>System.Runtime.CompilerServices.CallerArgumentExpressionAttribute </a:t>
            </a:r>
            <a:r>
              <a:rPr lang="en-US" sz="1400" dirty="0"/>
              <a:t>when you want the expression passed as an argument. </a:t>
            </a:r>
          </a:p>
          <a:p>
            <a:pPr marL="285750" indent="-285750">
              <a:buFont typeface="Arial" panose="020B0604020202020204" pitchFamily="34" charset="0"/>
              <a:buChar char="•"/>
            </a:pPr>
            <a:r>
              <a:rPr lang="en-US" sz="1400" dirty="0"/>
              <a:t>Diagnostic libraries may want to provide more details about the expressions passed to arguments. </a:t>
            </a:r>
          </a:p>
          <a:p>
            <a:pPr marL="285750" indent="-285750">
              <a:buFont typeface="Arial" panose="020B0604020202020204" pitchFamily="34" charset="0"/>
              <a:buChar char="•"/>
            </a:pPr>
            <a:r>
              <a:rPr lang="en-US" sz="1400" dirty="0"/>
              <a:t>By providing the expression that triggered the diagnostic, in addition to the parameter name, developers have more details about the condition that triggered the diagnostic. </a:t>
            </a:r>
          </a:p>
        </p:txBody>
      </p:sp>
      <p:pic>
        <p:nvPicPr>
          <p:cNvPr id="9" name="Picture 8">
            <a:extLst>
              <a:ext uri="{FF2B5EF4-FFF2-40B4-BE49-F238E27FC236}">
                <a16:creationId xmlns:a16="http://schemas.microsoft.com/office/drawing/2014/main" id="{364DEA6F-0160-B00C-6819-43B6BC0A00C7}"/>
              </a:ext>
            </a:extLst>
          </p:cNvPr>
          <p:cNvPicPr>
            <a:picLocks noChangeAspect="1"/>
          </p:cNvPicPr>
          <p:nvPr/>
        </p:nvPicPr>
        <p:blipFill rotWithShape="1">
          <a:blip r:embed="rId2"/>
          <a:srcRect l="11686" t="30459" r="62411" b="48257"/>
          <a:stretch/>
        </p:blipFill>
        <p:spPr>
          <a:xfrm>
            <a:off x="4882393" y="2180136"/>
            <a:ext cx="2608976" cy="1248864"/>
          </a:xfrm>
          <a:prstGeom prst="rect">
            <a:avLst/>
          </a:prstGeom>
          <a:ln>
            <a:noFill/>
          </a:ln>
          <a:effectLst>
            <a:outerShdw blurRad="292100" dist="139700" dir="2700000" algn="tl" rotWithShape="0">
              <a:srgbClr val="333333">
                <a:alpha val="65000"/>
              </a:srgbClr>
            </a:outerShdw>
          </a:effectLst>
        </p:spPr>
      </p:pic>
      <p:pic>
        <p:nvPicPr>
          <p:cNvPr id="11" name="Picture 10">
            <a:extLst>
              <a:ext uri="{FF2B5EF4-FFF2-40B4-BE49-F238E27FC236}">
                <a16:creationId xmlns:a16="http://schemas.microsoft.com/office/drawing/2014/main" id="{54AD9FD3-9ECA-5EB5-4C50-AC722CBB5FE5}"/>
              </a:ext>
            </a:extLst>
          </p:cNvPr>
          <p:cNvPicPr>
            <a:picLocks noChangeAspect="1"/>
          </p:cNvPicPr>
          <p:nvPr/>
        </p:nvPicPr>
        <p:blipFill rotWithShape="1">
          <a:blip r:embed="rId3"/>
          <a:srcRect l="9762" t="32477" r="22791" b="38960"/>
          <a:stretch/>
        </p:blipFill>
        <p:spPr>
          <a:xfrm>
            <a:off x="4882393" y="3947021"/>
            <a:ext cx="7039036" cy="1736520"/>
          </a:xfrm>
          <a:prstGeom prst="rect">
            <a:avLst/>
          </a:prstGeom>
          <a:ln>
            <a:noFill/>
          </a:ln>
          <a:effectLst>
            <a:outerShdw blurRad="292100" dist="139700" dir="2700000" algn="tl" rotWithShape="0">
              <a:srgbClr val="333333">
                <a:alpha val="65000"/>
              </a:srgbClr>
            </a:outerShdw>
          </a:effectLst>
        </p:spPr>
      </p:pic>
      <p:pic>
        <p:nvPicPr>
          <p:cNvPr id="13" name="Picture 12">
            <a:extLst>
              <a:ext uri="{FF2B5EF4-FFF2-40B4-BE49-F238E27FC236}">
                <a16:creationId xmlns:a16="http://schemas.microsoft.com/office/drawing/2014/main" id="{DCBBDC3F-6D57-1F1C-5391-9311A16F4312}"/>
              </a:ext>
            </a:extLst>
          </p:cNvPr>
          <p:cNvPicPr>
            <a:picLocks noChangeAspect="1"/>
          </p:cNvPicPr>
          <p:nvPr/>
        </p:nvPicPr>
        <p:blipFill>
          <a:blip r:embed="rId4"/>
          <a:stretch>
            <a:fillRect/>
          </a:stretch>
        </p:blipFill>
        <p:spPr>
          <a:xfrm>
            <a:off x="7793371" y="5062907"/>
            <a:ext cx="3889521" cy="1336581"/>
          </a:xfrm>
          <a:prstGeom prst="rect">
            <a:avLst/>
          </a:prstGeom>
        </p:spPr>
      </p:pic>
      <p:sp>
        <p:nvSpPr>
          <p:cNvPr id="14" name="TextBox 13">
            <a:extLst>
              <a:ext uri="{FF2B5EF4-FFF2-40B4-BE49-F238E27FC236}">
                <a16:creationId xmlns:a16="http://schemas.microsoft.com/office/drawing/2014/main" id="{C1726813-9CA4-2277-FD26-1BE3B4A00FFF}"/>
              </a:ext>
            </a:extLst>
          </p:cNvPr>
          <p:cNvSpPr txBox="1"/>
          <p:nvPr/>
        </p:nvSpPr>
        <p:spPr>
          <a:xfrm>
            <a:off x="58722" y="6382928"/>
            <a:ext cx="6761526" cy="338554"/>
          </a:xfrm>
          <a:prstGeom prst="rect">
            <a:avLst/>
          </a:prstGeom>
          <a:noFill/>
        </p:spPr>
        <p:txBody>
          <a:bodyPr wrap="square">
            <a:spAutoFit/>
          </a:bodyPr>
          <a:lstStyle/>
          <a:p>
            <a:r>
              <a:rPr lang="en-US" sz="800" dirty="0">
                <a:solidFill>
                  <a:schemeClr val="bg1"/>
                </a:solidFill>
              </a:rPr>
              <a:t>Links</a:t>
            </a:r>
            <a:endParaRPr lang="en-US" sz="800" dirty="0">
              <a:solidFill>
                <a:schemeClr val="bg1"/>
              </a:solidFill>
              <a:hlinkClick r:id="rId5">
                <a:extLst>
                  <a:ext uri="{A12FA001-AC4F-418D-AE19-62706E023703}">
                    <ahyp:hlinkClr xmlns:ahyp="http://schemas.microsoft.com/office/drawing/2018/hyperlinkcolor" val="tx"/>
                  </a:ext>
                </a:extLst>
              </a:hlinkClick>
            </a:endParaRPr>
          </a:p>
          <a:p>
            <a:r>
              <a:rPr lang="en-US" sz="800" dirty="0">
                <a:solidFill>
                  <a:srgbClr val="0078D4"/>
                </a:solidFill>
                <a:hlinkClick r:id="rId5">
                  <a:extLst>
                    <a:ext uri="{A12FA001-AC4F-418D-AE19-62706E023703}">
                      <ahyp:hlinkClr xmlns:ahyp="http://schemas.microsoft.com/office/drawing/2018/hyperlinkcolor" val="tx"/>
                    </a:ext>
                  </a:extLst>
                </a:hlinkClick>
              </a:rPr>
              <a:t>Attributes interpreted by the C# compiler: Tracking caller information | Microsoft Learn</a:t>
            </a:r>
            <a:endParaRPr lang="en-US" sz="800" dirty="0"/>
          </a:p>
        </p:txBody>
      </p:sp>
    </p:spTree>
    <p:extLst>
      <p:ext uri="{BB962C8B-B14F-4D97-AF65-F5344CB8AC3E}">
        <p14:creationId xmlns:p14="http://schemas.microsoft.com/office/powerpoint/2010/main" val="363960146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567291" y="401230"/>
            <a:ext cx="3182027" cy="3118624"/>
          </a:xfrm>
        </p:spPr>
        <p:txBody>
          <a:bodyPr/>
          <a:lstStyle/>
          <a:p>
            <a:pPr algn="ctr"/>
            <a:r>
              <a:rPr lang="en-US" sz="3600" dirty="0"/>
              <a:t>Enhanced </a:t>
            </a:r>
            <a:br>
              <a:rPr lang="en-US" sz="3600" dirty="0"/>
            </a:br>
            <a:r>
              <a:rPr lang="en-US" sz="3600" dirty="0"/>
              <a:t>#line pragma</a:t>
            </a:r>
            <a:br>
              <a:rPr lang="en-US" sz="3600" dirty="0"/>
            </a:br>
            <a:endParaRPr lang="en-US" dirty="0"/>
          </a:p>
        </p:txBody>
      </p:sp>
      <p:sp>
        <p:nvSpPr>
          <p:cNvPr id="9" name="TextBox 8">
            <a:extLst>
              <a:ext uri="{FF2B5EF4-FFF2-40B4-BE49-F238E27FC236}">
                <a16:creationId xmlns:a16="http://schemas.microsoft.com/office/drawing/2014/main" id="{5F204E59-B9EF-B9A3-8A4B-B7F0E2513A40}"/>
              </a:ext>
            </a:extLst>
          </p:cNvPr>
          <p:cNvSpPr txBox="1"/>
          <p:nvPr/>
        </p:nvSpPr>
        <p:spPr>
          <a:xfrm>
            <a:off x="4752363" y="453416"/>
            <a:ext cx="7059336" cy="1450397"/>
          </a:xfrm>
          <a:prstGeom prst="rect">
            <a:avLst/>
          </a:prstGeom>
          <a:noFill/>
        </p:spPr>
        <p:txBody>
          <a:bodyPr wrap="square">
            <a:spAutoFit/>
          </a:bodyPr>
          <a:lstStyle/>
          <a:p>
            <a:pPr marL="285750" indent="-285750">
              <a:buFont typeface="Arial" panose="020B0604020202020204" pitchFamily="34" charset="0"/>
              <a:buChar char="•"/>
            </a:pPr>
            <a:r>
              <a:rPr lang="en-US" dirty="0"/>
              <a:t>C# 10 supports a new format for the #line pragma. </a:t>
            </a:r>
          </a:p>
          <a:p>
            <a:pPr marL="285750" indent="-285750">
              <a:buFont typeface="Arial" panose="020B0604020202020204" pitchFamily="34" charset="0"/>
              <a:buChar char="•"/>
            </a:pPr>
            <a:r>
              <a:rPr lang="en-US" dirty="0"/>
              <a:t>The enhancements enable more fine-grained output in domain-specific languages (DSLs) like Razor. </a:t>
            </a:r>
          </a:p>
          <a:p>
            <a:pPr marL="285750" indent="-285750">
              <a:buFont typeface="Arial" panose="020B0604020202020204" pitchFamily="34" charset="0"/>
              <a:buChar char="•"/>
            </a:pPr>
            <a:r>
              <a:rPr lang="en-US" dirty="0"/>
              <a:t>The Razor engine uses these enhancements to improve the debugging experience. </a:t>
            </a:r>
          </a:p>
        </p:txBody>
      </p:sp>
    </p:spTree>
    <p:extLst>
      <p:ext uri="{BB962C8B-B14F-4D97-AF65-F5344CB8AC3E}">
        <p14:creationId xmlns:p14="http://schemas.microsoft.com/office/powerpoint/2010/main" val="276985627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5D7880FC-163A-6D46-B79B-C3E6C519777F}"/>
              </a:ext>
            </a:extLst>
          </p:cNvPr>
          <p:cNvSpPr>
            <a:spLocks noGrp="1"/>
          </p:cNvSpPr>
          <p:nvPr>
            <p:ph type="body" sz="quarter" idx="11"/>
          </p:nvPr>
        </p:nvSpPr>
        <p:spPr>
          <a:xfrm>
            <a:off x="4721171" y="270478"/>
            <a:ext cx="6667500" cy="5683249"/>
          </a:xfrm>
        </p:spPr>
        <p:txBody>
          <a:bodyPr/>
          <a:lstStyle/>
          <a:p>
            <a:r>
              <a:rPr lang="en-US" sz="1800" dirty="0"/>
              <a:t>Record structs</a:t>
            </a:r>
          </a:p>
          <a:p>
            <a:r>
              <a:rPr lang="en-US" sz="1800" dirty="0"/>
              <a:t>Improvements of structure types</a:t>
            </a:r>
          </a:p>
          <a:p>
            <a:r>
              <a:rPr lang="en-US" sz="1800" dirty="0"/>
              <a:t>Interpolated string handlers</a:t>
            </a:r>
          </a:p>
          <a:p>
            <a:r>
              <a:rPr lang="en-US" sz="1800" dirty="0"/>
              <a:t>global using directives</a:t>
            </a:r>
          </a:p>
          <a:p>
            <a:r>
              <a:rPr lang="en-US" sz="1800" dirty="0"/>
              <a:t>File-scoped namespace declaration</a:t>
            </a:r>
          </a:p>
          <a:p>
            <a:r>
              <a:rPr lang="en-US" sz="1800" dirty="0"/>
              <a:t>Extended property patterns</a:t>
            </a:r>
          </a:p>
          <a:p>
            <a:r>
              <a:rPr lang="en-US" sz="1800" dirty="0"/>
              <a:t>Improvements on lambda expressions</a:t>
            </a:r>
          </a:p>
          <a:p>
            <a:r>
              <a:rPr lang="en-US" sz="1800" dirty="0"/>
              <a:t>Allow const interpolated strings</a:t>
            </a:r>
          </a:p>
          <a:p>
            <a:r>
              <a:rPr lang="en-US" sz="1800" dirty="0"/>
              <a:t>Record types can seal </a:t>
            </a:r>
            <a:r>
              <a:rPr lang="en-US" sz="1800" dirty="0" err="1"/>
              <a:t>ToString</a:t>
            </a:r>
            <a:r>
              <a:rPr lang="en-US" sz="1800" dirty="0"/>
              <a:t>()</a:t>
            </a:r>
          </a:p>
          <a:p>
            <a:r>
              <a:rPr lang="en-US" sz="1800" dirty="0"/>
              <a:t>Allow both assignment and declaration in the same deconstruction</a:t>
            </a:r>
          </a:p>
          <a:p>
            <a:r>
              <a:rPr lang="en-US" sz="1800" dirty="0"/>
              <a:t>CallerArgumentExpression attribute</a:t>
            </a:r>
          </a:p>
          <a:p>
            <a:r>
              <a:rPr lang="en-US" sz="1800" dirty="0"/>
              <a:t>Enhanced #line pragma</a:t>
            </a:r>
          </a:p>
          <a:p>
            <a:r>
              <a:rPr lang="en-US" sz="1800" dirty="0"/>
              <a:t>Warning wave 6</a:t>
            </a:r>
          </a:p>
        </p:txBody>
      </p:sp>
    </p:spTree>
    <p:extLst>
      <p:ext uri="{BB962C8B-B14F-4D97-AF65-F5344CB8AC3E}">
        <p14:creationId xmlns:p14="http://schemas.microsoft.com/office/powerpoint/2010/main" val="2806395650"/>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483400" y="367675"/>
            <a:ext cx="3404897" cy="3118624"/>
          </a:xfrm>
        </p:spPr>
        <p:txBody>
          <a:bodyPr/>
          <a:lstStyle/>
          <a:p>
            <a:r>
              <a:rPr lang="en-US" sz="3600" dirty="0"/>
              <a:t>Warning wave 6</a:t>
            </a:r>
            <a:br>
              <a:rPr lang="en-US" sz="3600" dirty="0"/>
            </a:br>
            <a:endParaRPr lang="en-US" dirty="0"/>
          </a:p>
        </p:txBody>
      </p:sp>
      <p:sp>
        <p:nvSpPr>
          <p:cNvPr id="7" name="TextBox 6">
            <a:extLst>
              <a:ext uri="{FF2B5EF4-FFF2-40B4-BE49-F238E27FC236}">
                <a16:creationId xmlns:a16="http://schemas.microsoft.com/office/drawing/2014/main" id="{7F8D4359-D74A-0C04-0886-CCB5AE38C60B}"/>
              </a:ext>
            </a:extLst>
          </p:cNvPr>
          <p:cNvSpPr txBox="1"/>
          <p:nvPr/>
        </p:nvSpPr>
        <p:spPr>
          <a:xfrm>
            <a:off x="4978866" y="415742"/>
            <a:ext cx="6761526" cy="363946"/>
          </a:xfrm>
          <a:prstGeom prst="rect">
            <a:avLst/>
          </a:prstGeom>
          <a:noFill/>
        </p:spPr>
        <p:txBody>
          <a:bodyPr wrap="square">
            <a:spAutoFit/>
          </a:bodyPr>
          <a:lstStyle/>
          <a:p>
            <a:r>
              <a:rPr lang="en-US" dirty="0"/>
              <a:t>CS8826 - Partial method declarations have signature differences.</a:t>
            </a:r>
          </a:p>
        </p:txBody>
      </p:sp>
      <p:sp>
        <p:nvSpPr>
          <p:cNvPr id="9" name="TextBox 8">
            <a:extLst>
              <a:ext uri="{FF2B5EF4-FFF2-40B4-BE49-F238E27FC236}">
                <a16:creationId xmlns:a16="http://schemas.microsoft.com/office/drawing/2014/main" id="{D07666FF-AE2B-B618-FD09-0CE376CACE68}"/>
              </a:ext>
            </a:extLst>
          </p:cNvPr>
          <p:cNvSpPr txBox="1"/>
          <p:nvPr/>
        </p:nvSpPr>
        <p:spPr>
          <a:xfrm>
            <a:off x="5247315" y="1120510"/>
            <a:ext cx="6493077" cy="1169551"/>
          </a:xfrm>
          <a:prstGeom prst="rect">
            <a:avLst/>
          </a:prstGeom>
          <a:noFill/>
        </p:spPr>
        <p:txBody>
          <a:bodyPr wrap="square">
            <a:spAutoFit/>
          </a:bodyPr>
          <a:lstStyle/>
          <a:p>
            <a:r>
              <a:rPr lang="en-US" sz="1400" dirty="0"/>
              <a:t>This warning corrects some inconsistencies in reporting differences between partial method signatures. The compiler always reported an error when the partial method signatures created different CLR signatures. Now, the compiler reports CS8826 when the signatures are syntactically different C#. Consider the following partial class:</a:t>
            </a:r>
          </a:p>
        </p:txBody>
      </p:sp>
      <p:pic>
        <p:nvPicPr>
          <p:cNvPr id="11" name="Picture 10">
            <a:extLst>
              <a:ext uri="{FF2B5EF4-FFF2-40B4-BE49-F238E27FC236}">
                <a16:creationId xmlns:a16="http://schemas.microsoft.com/office/drawing/2014/main" id="{F1AD4807-9A94-6A72-90A7-E01A215E8515}"/>
              </a:ext>
            </a:extLst>
          </p:cNvPr>
          <p:cNvPicPr>
            <a:picLocks noChangeAspect="1"/>
          </p:cNvPicPr>
          <p:nvPr/>
        </p:nvPicPr>
        <p:blipFill rotWithShape="1">
          <a:blip r:embed="rId2"/>
          <a:srcRect l="7680" t="8807" r="43192" b="42446"/>
          <a:stretch/>
        </p:blipFill>
        <p:spPr>
          <a:xfrm>
            <a:off x="6038677" y="2755783"/>
            <a:ext cx="4530055" cy="334301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2658516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unset over low lying hills with a field in the foreground.">
            <a:extLst>
              <a:ext uri="{FF2B5EF4-FFF2-40B4-BE49-F238E27FC236}">
                <a16:creationId xmlns:a16="http://schemas.microsoft.com/office/drawing/2014/main" id="{450FBF2A-33F5-5940-8634-26E039373A7C}"/>
              </a:ext>
            </a:extLst>
          </p:cNvPr>
          <p:cNvPicPr>
            <a:picLocks noChangeAspect="1"/>
          </p:cNvPicPr>
          <p:nvPr/>
        </p:nvPicPr>
        <p:blipFill rotWithShape="1">
          <a:blip r:embed="rId3"/>
          <a:srcRect b="15741"/>
          <a:stretch/>
        </p:blipFill>
        <p:spPr>
          <a:xfrm>
            <a:off x="0" y="-1"/>
            <a:ext cx="12193571" cy="6858000"/>
          </a:xfrm>
          <a:prstGeom prst="rect">
            <a:avLst/>
          </a:prstGeom>
        </p:spPr>
      </p:pic>
      <p:sp>
        <p:nvSpPr>
          <p:cNvPr id="4" name="Title 3"/>
          <p:cNvSpPr>
            <a:spLocks noGrp="1"/>
          </p:cNvSpPr>
          <p:nvPr>
            <p:ph type="title"/>
          </p:nvPr>
        </p:nvSpPr>
        <p:spPr/>
        <p:txBody>
          <a:bodyPr/>
          <a:lstStyle/>
          <a:p>
            <a:r>
              <a:rPr lang="en-US" dirty="0"/>
              <a:t>Thank you</a:t>
            </a:r>
          </a:p>
        </p:txBody>
      </p:sp>
      <p:pic>
        <p:nvPicPr>
          <p:cNvPr id="9" name="MS logo white - EMF" descr="Microsoft logo white text version">
            <a:extLst>
              <a:ext uri="{FF2B5EF4-FFF2-40B4-BE49-F238E27FC236}">
                <a16:creationId xmlns:a16="http://schemas.microsoft.com/office/drawing/2014/main" id="{2D6D2EED-E1D0-E645-A601-6B33303FB49D}"/>
              </a:ext>
            </a:extLst>
          </p:cNvPr>
          <p:cNvPicPr>
            <a:picLocks noChangeAspect="1"/>
          </p:cNvPicPr>
          <p:nvPr/>
        </p:nvPicPr>
        <p:blipFill>
          <a:blip r:embed="rId4"/>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9485428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F0496-8C5F-9D6E-332F-E2191805297A}"/>
              </a:ext>
            </a:extLst>
          </p:cNvPr>
          <p:cNvSpPr>
            <a:spLocks noGrp="1"/>
          </p:cNvSpPr>
          <p:nvPr>
            <p:ph type="title"/>
          </p:nvPr>
        </p:nvSpPr>
        <p:spPr>
          <a:xfrm>
            <a:off x="286260" y="145366"/>
            <a:ext cx="3182027" cy="3118624"/>
          </a:xfrm>
        </p:spPr>
        <p:txBody>
          <a:bodyPr/>
          <a:lstStyle/>
          <a:p>
            <a:r>
              <a:rPr lang="en-US" dirty="0"/>
              <a:t>Record structs</a:t>
            </a:r>
          </a:p>
        </p:txBody>
      </p:sp>
      <p:sp>
        <p:nvSpPr>
          <p:cNvPr id="4" name="Content Placeholder 2">
            <a:extLst>
              <a:ext uri="{FF2B5EF4-FFF2-40B4-BE49-F238E27FC236}">
                <a16:creationId xmlns:a16="http://schemas.microsoft.com/office/drawing/2014/main" id="{EB5F9906-E855-E747-184B-0EF5A12980EE}"/>
              </a:ext>
            </a:extLst>
          </p:cNvPr>
          <p:cNvSpPr>
            <a:spLocks noGrp="1"/>
          </p:cNvSpPr>
          <p:nvPr>
            <p:ph type="body" sz="quarter" idx="11"/>
          </p:nvPr>
        </p:nvSpPr>
        <p:spPr>
          <a:xfrm>
            <a:off x="4941888" y="585788"/>
            <a:ext cx="6667500" cy="5683250"/>
          </a:xfrm>
        </p:spPr>
        <p:txBody>
          <a:bodyPr>
            <a:normAutofit/>
          </a:bodyPr>
          <a:lstStyle/>
          <a:p>
            <a:r>
              <a:rPr lang="en-US" sz="1800" dirty="0"/>
              <a:t>Beginning with C# 9, you use the </a:t>
            </a:r>
            <a:r>
              <a:rPr lang="en-US" sz="1800" b="1" i="1" dirty="0"/>
              <a:t>record</a:t>
            </a:r>
            <a:r>
              <a:rPr lang="en-US" sz="1800" dirty="0"/>
              <a:t> keyword to define a reference type that provides built-in functionality for encapsulating data. </a:t>
            </a:r>
          </a:p>
          <a:p>
            <a:r>
              <a:rPr lang="en-US" sz="1800" dirty="0"/>
              <a:t>C# 10 allows the record class syntax as a synonym to clarify a reference type, and record struct to define a value type with similar functionality. </a:t>
            </a:r>
          </a:p>
          <a:p>
            <a:r>
              <a:rPr lang="en-US" sz="1800" dirty="0"/>
              <a:t>You can create record types with immutable properties by using positional parameters or standard property syntax.</a:t>
            </a:r>
          </a:p>
          <a:p>
            <a:endParaRPr lang="en-US" sz="1800" dirty="0"/>
          </a:p>
          <a:p>
            <a:endParaRPr lang="en-US" sz="1800" dirty="0"/>
          </a:p>
        </p:txBody>
      </p:sp>
      <p:sp>
        <p:nvSpPr>
          <p:cNvPr id="5" name="TextBox 4">
            <a:extLst>
              <a:ext uri="{FF2B5EF4-FFF2-40B4-BE49-F238E27FC236}">
                <a16:creationId xmlns:a16="http://schemas.microsoft.com/office/drawing/2014/main" id="{A4A452B2-FF16-9707-CA1F-482DD13165F9}"/>
              </a:ext>
            </a:extLst>
          </p:cNvPr>
          <p:cNvSpPr txBox="1"/>
          <p:nvPr/>
        </p:nvSpPr>
        <p:spPr>
          <a:xfrm>
            <a:off x="5004033" y="3960714"/>
            <a:ext cx="6761526" cy="2308324"/>
          </a:xfrm>
          <a:prstGeom prst="rect">
            <a:avLst/>
          </a:prstGeom>
          <a:noFill/>
        </p:spPr>
        <p:txBody>
          <a:bodyPr wrap="square">
            <a:spAutoFit/>
          </a:bodyPr>
          <a:lstStyle/>
          <a:p>
            <a:r>
              <a:rPr lang="en-US" sz="1200" dirty="0"/>
              <a:t> public record struct </a:t>
            </a:r>
            <a:r>
              <a:rPr lang="en-US" sz="1200" dirty="0" err="1"/>
              <a:t>Person_ValueType</a:t>
            </a:r>
            <a:endParaRPr lang="en-US" sz="1200" dirty="0"/>
          </a:p>
          <a:p>
            <a:r>
              <a:rPr lang="en-US" sz="1200" dirty="0"/>
              <a:t> {</a:t>
            </a:r>
          </a:p>
          <a:p>
            <a:r>
              <a:rPr lang="en-US" sz="1200" dirty="0"/>
              <a:t>     public string FirstName { get; </a:t>
            </a:r>
            <a:r>
              <a:rPr lang="en-US" sz="1200" dirty="0" err="1"/>
              <a:t>init</a:t>
            </a:r>
            <a:r>
              <a:rPr lang="en-US" sz="1200" dirty="0"/>
              <a:t>; }</a:t>
            </a:r>
          </a:p>
          <a:p>
            <a:r>
              <a:rPr lang="en-US" sz="1200" dirty="0"/>
              <a:t>     public string </a:t>
            </a:r>
            <a:r>
              <a:rPr lang="en-US" sz="1200" dirty="0" err="1"/>
              <a:t>LastName</a:t>
            </a:r>
            <a:r>
              <a:rPr lang="en-US" sz="1200" dirty="0"/>
              <a:t> { get; set; }</a:t>
            </a:r>
          </a:p>
          <a:p>
            <a:endParaRPr lang="en-US" sz="1200" dirty="0"/>
          </a:p>
          <a:p>
            <a:r>
              <a:rPr lang="en-US" sz="1200" dirty="0"/>
              <a:t>     public override string </a:t>
            </a:r>
            <a:r>
              <a:rPr lang="en-US" sz="1200" dirty="0" err="1"/>
              <a:t>ToString</a:t>
            </a:r>
            <a:r>
              <a:rPr lang="en-US" sz="1200" dirty="0"/>
              <a:t>() =&gt; $"({</a:t>
            </a:r>
            <a:r>
              <a:rPr lang="en-US" sz="1200" dirty="0" err="1"/>
              <a:t>LastName</a:t>
            </a:r>
            <a:r>
              <a:rPr lang="en-US" sz="1200" dirty="0"/>
              <a:t>}, {FirstName})";</a:t>
            </a:r>
          </a:p>
          <a:p>
            <a:r>
              <a:rPr lang="en-US" sz="1200" dirty="0"/>
              <a:t> }</a:t>
            </a:r>
          </a:p>
          <a:p>
            <a:endParaRPr lang="en-US" sz="1200" dirty="0"/>
          </a:p>
          <a:p>
            <a:pPr algn="ctr"/>
            <a:r>
              <a:rPr lang="en-US" sz="1200" dirty="0"/>
              <a:t>Or</a:t>
            </a:r>
          </a:p>
          <a:p>
            <a:endParaRPr lang="en-US" sz="1200" dirty="0"/>
          </a:p>
          <a:p>
            <a:r>
              <a:rPr lang="en-US" sz="1200" dirty="0"/>
              <a:t>public record struct </a:t>
            </a:r>
            <a:r>
              <a:rPr lang="en-US" sz="1200" dirty="0" err="1"/>
              <a:t>DataMeasurement</a:t>
            </a:r>
            <a:r>
              <a:rPr lang="en-US" sz="1200" dirty="0"/>
              <a:t>(string FirstName , string </a:t>
            </a:r>
            <a:r>
              <a:rPr lang="en-US" sz="1200" dirty="0" err="1"/>
              <a:t>LastName</a:t>
            </a:r>
            <a:r>
              <a:rPr lang="en-US" sz="1200" dirty="0"/>
              <a:t> );</a:t>
            </a:r>
          </a:p>
          <a:p>
            <a:endParaRPr lang="en-US" sz="1200" dirty="0"/>
          </a:p>
        </p:txBody>
      </p:sp>
      <p:sp>
        <p:nvSpPr>
          <p:cNvPr id="6" name="TextBox 5">
            <a:extLst>
              <a:ext uri="{FF2B5EF4-FFF2-40B4-BE49-F238E27FC236}">
                <a16:creationId xmlns:a16="http://schemas.microsoft.com/office/drawing/2014/main" id="{5FA1F9B7-3067-C568-08A6-7140DD9BE940}"/>
              </a:ext>
            </a:extLst>
          </p:cNvPr>
          <p:cNvSpPr txBox="1"/>
          <p:nvPr/>
        </p:nvSpPr>
        <p:spPr>
          <a:xfrm>
            <a:off x="201263" y="5920155"/>
            <a:ext cx="3838036" cy="646331"/>
          </a:xfrm>
          <a:prstGeom prst="rect">
            <a:avLst/>
          </a:prstGeom>
          <a:noFill/>
        </p:spPr>
        <p:txBody>
          <a:bodyPr wrap="square">
            <a:spAutoFit/>
          </a:bodyPr>
          <a:lstStyle/>
          <a:p>
            <a:r>
              <a:rPr lang="en-US" sz="1200" dirty="0">
                <a:solidFill>
                  <a:schemeClr val="bg1"/>
                </a:solidFill>
              </a:rPr>
              <a:t>Links</a:t>
            </a:r>
            <a:endParaRPr lang="en-US" sz="1200" dirty="0">
              <a:solidFill>
                <a:schemeClr val="bg1"/>
              </a:solidFill>
              <a:hlinkClick r:id="rId2">
                <a:extLst>
                  <a:ext uri="{A12FA001-AC4F-418D-AE19-62706E023703}">
                    <ahyp:hlinkClr xmlns:ahyp="http://schemas.microsoft.com/office/drawing/2018/hyperlinkcolor" val="tx"/>
                  </a:ext>
                </a:extLst>
              </a:hlinkClick>
            </a:endParaRPr>
          </a:p>
          <a:p>
            <a:r>
              <a:rPr lang="en-US" sz="1200" u="sng" dirty="0">
                <a:solidFill>
                  <a:schemeClr val="accent1"/>
                </a:solidFill>
                <a:hlinkClick r:id="rId2">
                  <a:extLst>
                    <a:ext uri="{A12FA001-AC4F-418D-AE19-62706E023703}">
                      <ahyp:hlinkClr xmlns:ahyp="http://schemas.microsoft.com/office/drawing/2018/hyperlinkcolor" val="tx"/>
                    </a:ext>
                  </a:extLst>
                </a:hlinkClick>
              </a:rPr>
              <a:t>Value types - C# reference | Microsoft Learn</a:t>
            </a:r>
            <a:endParaRPr lang="en-US" sz="1200" u="sng" dirty="0">
              <a:solidFill>
                <a:schemeClr val="accent1"/>
              </a:solidFill>
            </a:endParaRPr>
          </a:p>
          <a:p>
            <a:r>
              <a:rPr lang="en-US" sz="1200" dirty="0">
                <a:solidFill>
                  <a:schemeClr val="accent1"/>
                </a:solidFill>
                <a:hlinkClick r:id="rId3">
                  <a:extLst>
                    <a:ext uri="{A12FA001-AC4F-418D-AE19-62706E023703}">
                      <ahyp:hlinkClr xmlns:ahyp="http://schemas.microsoft.com/office/drawing/2018/hyperlinkcolor" val="tx"/>
                    </a:ext>
                  </a:extLst>
                </a:hlinkClick>
              </a:rPr>
              <a:t>Records - C# reference | Microsoft Learn</a:t>
            </a:r>
            <a:endParaRPr lang="en-US" sz="1200" dirty="0">
              <a:solidFill>
                <a:schemeClr val="bg1"/>
              </a:solidFill>
            </a:endParaRPr>
          </a:p>
        </p:txBody>
      </p:sp>
      <p:sp>
        <p:nvSpPr>
          <p:cNvPr id="10" name="TextBox 9">
            <a:extLst>
              <a:ext uri="{FF2B5EF4-FFF2-40B4-BE49-F238E27FC236}">
                <a16:creationId xmlns:a16="http://schemas.microsoft.com/office/drawing/2014/main" id="{26D35AEA-6F2B-FA33-19C6-2B6B79AA02A1}"/>
              </a:ext>
            </a:extLst>
          </p:cNvPr>
          <p:cNvSpPr txBox="1"/>
          <p:nvPr/>
        </p:nvSpPr>
        <p:spPr>
          <a:xfrm>
            <a:off x="8695189" y="3866226"/>
            <a:ext cx="2087009" cy="363946"/>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algn="ctr"/>
            <a:r>
              <a:rPr lang="en-US" dirty="0"/>
              <a:t>mutable properties</a:t>
            </a:r>
          </a:p>
        </p:txBody>
      </p:sp>
      <p:cxnSp>
        <p:nvCxnSpPr>
          <p:cNvPr id="12" name="Straight Arrow Connector 11">
            <a:extLst>
              <a:ext uri="{FF2B5EF4-FFF2-40B4-BE49-F238E27FC236}">
                <a16:creationId xmlns:a16="http://schemas.microsoft.com/office/drawing/2014/main" id="{7D26BAC5-EDD6-3753-C644-E939F8C83304}"/>
              </a:ext>
            </a:extLst>
          </p:cNvPr>
          <p:cNvCxnSpPr>
            <a:cxnSpLocks/>
          </p:cNvCxnSpPr>
          <p:nvPr/>
        </p:nvCxnSpPr>
        <p:spPr>
          <a:xfrm flipH="1">
            <a:off x="7633982" y="4061293"/>
            <a:ext cx="1061207" cy="426818"/>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571938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299269" y="95032"/>
            <a:ext cx="3182027" cy="3118624"/>
          </a:xfrm>
        </p:spPr>
        <p:txBody>
          <a:bodyPr/>
          <a:lstStyle/>
          <a:p>
            <a:r>
              <a:rPr lang="en-US" dirty="0"/>
              <a:t>Record structs</a:t>
            </a:r>
            <a:br>
              <a:rPr lang="en-US" dirty="0"/>
            </a:br>
            <a:r>
              <a:rPr lang="en-US" dirty="0"/>
              <a:t>Demo</a:t>
            </a:r>
            <a:br>
              <a:rPr lang="en-US" dirty="0"/>
            </a:br>
            <a:endParaRPr lang="en-US" dirty="0"/>
          </a:p>
        </p:txBody>
      </p:sp>
      <p:sp>
        <p:nvSpPr>
          <p:cNvPr id="13" name="TextBox 12">
            <a:extLst>
              <a:ext uri="{FF2B5EF4-FFF2-40B4-BE49-F238E27FC236}">
                <a16:creationId xmlns:a16="http://schemas.microsoft.com/office/drawing/2014/main" id="{36BBE3DE-1936-B48D-D43D-69F02E76ACAC}"/>
              </a:ext>
            </a:extLst>
          </p:cNvPr>
          <p:cNvSpPr txBox="1"/>
          <p:nvPr/>
        </p:nvSpPr>
        <p:spPr>
          <a:xfrm>
            <a:off x="4609750" y="4926330"/>
            <a:ext cx="6761526" cy="1384995"/>
          </a:xfrm>
          <a:prstGeom prst="rect">
            <a:avLst/>
          </a:prstGeom>
          <a:noFill/>
        </p:spPr>
        <p:txBody>
          <a:bodyPr wrap="square">
            <a:spAutoFit/>
          </a:bodyPr>
          <a:lstStyle/>
          <a:p>
            <a:r>
              <a:rPr lang="en-US" sz="1200" dirty="0"/>
              <a:t> public record struct </a:t>
            </a:r>
            <a:r>
              <a:rPr lang="en-US" sz="1200" dirty="0" err="1"/>
              <a:t>Person_ValueType</a:t>
            </a:r>
            <a:endParaRPr lang="en-US" sz="1200" dirty="0"/>
          </a:p>
          <a:p>
            <a:r>
              <a:rPr lang="en-US" sz="1200" dirty="0"/>
              <a:t> {</a:t>
            </a:r>
          </a:p>
          <a:p>
            <a:r>
              <a:rPr lang="en-US" sz="1200" dirty="0"/>
              <a:t>     public string FirstName { get; set; }</a:t>
            </a:r>
          </a:p>
          <a:p>
            <a:r>
              <a:rPr lang="en-US" sz="1200" dirty="0"/>
              <a:t>     public string </a:t>
            </a:r>
            <a:r>
              <a:rPr lang="en-US" sz="1200" dirty="0" err="1"/>
              <a:t>LastName</a:t>
            </a:r>
            <a:r>
              <a:rPr lang="en-US" sz="1200" dirty="0"/>
              <a:t> { get; set; }</a:t>
            </a:r>
          </a:p>
          <a:p>
            <a:endParaRPr lang="en-US" sz="1200" dirty="0"/>
          </a:p>
          <a:p>
            <a:r>
              <a:rPr lang="en-US" sz="1200" dirty="0"/>
              <a:t>     public override string </a:t>
            </a:r>
            <a:r>
              <a:rPr lang="en-US" sz="1200" dirty="0" err="1"/>
              <a:t>ToString</a:t>
            </a:r>
            <a:r>
              <a:rPr lang="en-US" sz="1200" dirty="0"/>
              <a:t>() =&gt; $"({</a:t>
            </a:r>
            <a:r>
              <a:rPr lang="en-US" sz="1200" dirty="0" err="1"/>
              <a:t>LastName</a:t>
            </a:r>
            <a:r>
              <a:rPr lang="en-US" sz="1200" dirty="0"/>
              <a:t>}, {FirstName})";</a:t>
            </a:r>
          </a:p>
          <a:p>
            <a:r>
              <a:rPr lang="en-US" sz="1200" dirty="0"/>
              <a:t> }</a:t>
            </a:r>
          </a:p>
        </p:txBody>
      </p:sp>
      <p:sp>
        <p:nvSpPr>
          <p:cNvPr id="15" name="TextBox 14">
            <a:extLst>
              <a:ext uri="{FF2B5EF4-FFF2-40B4-BE49-F238E27FC236}">
                <a16:creationId xmlns:a16="http://schemas.microsoft.com/office/drawing/2014/main" id="{2447E976-E0C7-B27E-0C06-E378AE97509D}"/>
              </a:ext>
            </a:extLst>
          </p:cNvPr>
          <p:cNvSpPr txBox="1"/>
          <p:nvPr/>
        </p:nvSpPr>
        <p:spPr>
          <a:xfrm>
            <a:off x="4609750" y="3019418"/>
            <a:ext cx="6761526" cy="1200329"/>
          </a:xfrm>
          <a:prstGeom prst="rect">
            <a:avLst/>
          </a:prstGeom>
          <a:noFill/>
        </p:spPr>
        <p:txBody>
          <a:bodyPr wrap="square">
            <a:spAutoFit/>
          </a:bodyPr>
          <a:lstStyle/>
          <a:p>
            <a:r>
              <a:rPr lang="en-US" sz="1200" dirty="0"/>
              <a:t> public record </a:t>
            </a:r>
            <a:r>
              <a:rPr lang="en-US" sz="1200" dirty="0" err="1"/>
              <a:t>Person_ReferenceType</a:t>
            </a:r>
            <a:r>
              <a:rPr lang="en-US" sz="1200" dirty="0"/>
              <a:t> //class is implied here</a:t>
            </a:r>
          </a:p>
          <a:p>
            <a:r>
              <a:rPr lang="en-US" sz="1200" dirty="0"/>
              <a:t> {</a:t>
            </a:r>
          </a:p>
          <a:p>
            <a:r>
              <a:rPr lang="en-US" sz="1200" dirty="0"/>
              <a:t>     public string? FirstName { get; set; }</a:t>
            </a:r>
          </a:p>
          <a:p>
            <a:r>
              <a:rPr lang="en-US" sz="1200" dirty="0"/>
              <a:t>     public string? </a:t>
            </a:r>
            <a:r>
              <a:rPr lang="en-US" sz="1200" dirty="0" err="1"/>
              <a:t>LastName</a:t>
            </a:r>
            <a:r>
              <a:rPr lang="en-US" sz="1200" dirty="0"/>
              <a:t> { get; set; }</a:t>
            </a:r>
          </a:p>
          <a:p>
            <a:r>
              <a:rPr lang="en-US" sz="1200" dirty="0"/>
              <a:t>     public override string </a:t>
            </a:r>
            <a:r>
              <a:rPr lang="en-US" sz="1200" dirty="0" err="1"/>
              <a:t>ToString</a:t>
            </a:r>
            <a:r>
              <a:rPr lang="en-US" sz="1200" dirty="0"/>
              <a:t>() =&gt; $"({</a:t>
            </a:r>
            <a:r>
              <a:rPr lang="en-US" sz="1200" dirty="0" err="1"/>
              <a:t>LastName</a:t>
            </a:r>
            <a:r>
              <a:rPr lang="en-US" sz="1200" dirty="0"/>
              <a:t>}, {FirstName})";</a:t>
            </a:r>
          </a:p>
          <a:p>
            <a:r>
              <a:rPr lang="en-US" sz="1200" dirty="0"/>
              <a:t> }</a:t>
            </a:r>
          </a:p>
        </p:txBody>
      </p:sp>
      <p:sp>
        <p:nvSpPr>
          <p:cNvPr id="17" name="TextBox 16">
            <a:extLst>
              <a:ext uri="{FF2B5EF4-FFF2-40B4-BE49-F238E27FC236}">
                <a16:creationId xmlns:a16="http://schemas.microsoft.com/office/drawing/2014/main" id="{47BCB67B-A48C-B187-E354-D09A0D061151}"/>
              </a:ext>
            </a:extLst>
          </p:cNvPr>
          <p:cNvSpPr txBox="1"/>
          <p:nvPr/>
        </p:nvSpPr>
        <p:spPr>
          <a:xfrm>
            <a:off x="4609750" y="836697"/>
            <a:ext cx="6761526" cy="1384995"/>
          </a:xfrm>
          <a:prstGeom prst="rect">
            <a:avLst/>
          </a:prstGeom>
          <a:noFill/>
        </p:spPr>
        <p:txBody>
          <a:bodyPr wrap="square">
            <a:spAutoFit/>
          </a:bodyPr>
          <a:lstStyle/>
          <a:p>
            <a:r>
              <a:rPr lang="en-US" sz="1200" dirty="0"/>
              <a:t> public record struct </a:t>
            </a:r>
            <a:r>
              <a:rPr lang="en-US" sz="1200" dirty="0" err="1"/>
              <a:t>Person_ValueType</a:t>
            </a:r>
            <a:endParaRPr lang="en-US" sz="1200" dirty="0"/>
          </a:p>
          <a:p>
            <a:r>
              <a:rPr lang="en-US" sz="1200" dirty="0"/>
              <a:t>  {</a:t>
            </a:r>
          </a:p>
          <a:p>
            <a:r>
              <a:rPr lang="en-US" sz="1200" dirty="0"/>
              <a:t>      public string FirstName { get; set; }</a:t>
            </a:r>
          </a:p>
          <a:p>
            <a:r>
              <a:rPr lang="en-US" sz="1200" dirty="0"/>
              <a:t>      public string </a:t>
            </a:r>
            <a:r>
              <a:rPr lang="en-US" sz="1200" dirty="0" err="1"/>
              <a:t>LastName</a:t>
            </a:r>
            <a:r>
              <a:rPr lang="en-US" sz="1200" dirty="0"/>
              <a:t> { get; set; }</a:t>
            </a:r>
          </a:p>
          <a:p>
            <a:endParaRPr lang="en-US" sz="1200" dirty="0"/>
          </a:p>
          <a:p>
            <a:r>
              <a:rPr lang="en-US" sz="1200" dirty="0"/>
              <a:t>      public override string </a:t>
            </a:r>
            <a:r>
              <a:rPr lang="en-US" sz="1200" dirty="0" err="1"/>
              <a:t>ToString</a:t>
            </a:r>
            <a:r>
              <a:rPr lang="en-US" sz="1200" dirty="0"/>
              <a:t>() =&gt; $"({</a:t>
            </a:r>
            <a:r>
              <a:rPr lang="en-US" sz="1200" dirty="0" err="1"/>
              <a:t>LastName</a:t>
            </a:r>
            <a:r>
              <a:rPr lang="en-US" sz="1200" dirty="0"/>
              <a:t>}, {FirstName})";</a:t>
            </a:r>
          </a:p>
          <a:p>
            <a:r>
              <a:rPr lang="en-US" sz="1200" dirty="0"/>
              <a:t>  }</a:t>
            </a:r>
          </a:p>
        </p:txBody>
      </p:sp>
    </p:spTree>
    <p:extLst>
      <p:ext uri="{BB962C8B-B14F-4D97-AF65-F5344CB8AC3E}">
        <p14:creationId xmlns:p14="http://schemas.microsoft.com/office/powerpoint/2010/main" val="194452839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437688" y="271200"/>
            <a:ext cx="3714863" cy="3529012"/>
          </a:xfrm>
        </p:spPr>
        <p:txBody>
          <a:bodyPr/>
          <a:lstStyle/>
          <a:p>
            <a:r>
              <a:rPr lang="en-US" dirty="0"/>
              <a:t>Using </a:t>
            </a:r>
            <a:r>
              <a:rPr lang="en-US" dirty="0" err="1"/>
              <a:t>ILSpy</a:t>
            </a:r>
            <a:r>
              <a:rPr lang="en-US" dirty="0"/>
              <a:t> you can quickly see how the code is complied differently</a:t>
            </a:r>
            <a:br>
              <a:rPr lang="en-US" dirty="0"/>
            </a:br>
            <a:endParaRPr lang="en-US" dirty="0"/>
          </a:p>
        </p:txBody>
      </p:sp>
      <p:pic>
        <p:nvPicPr>
          <p:cNvPr id="7" name="Picture 6">
            <a:extLst>
              <a:ext uri="{FF2B5EF4-FFF2-40B4-BE49-F238E27FC236}">
                <a16:creationId xmlns:a16="http://schemas.microsoft.com/office/drawing/2014/main" id="{2FBF1372-CC2D-1D61-B216-B48C1E31F7AB}"/>
              </a:ext>
            </a:extLst>
          </p:cNvPr>
          <p:cNvPicPr>
            <a:picLocks noChangeAspect="1"/>
          </p:cNvPicPr>
          <p:nvPr/>
        </p:nvPicPr>
        <p:blipFill rotWithShape="1">
          <a:blip r:embed="rId2"/>
          <a:srcRect l="4562" t="22666" r="76751" b="58815"/>
          <a:stretch/>
        </p:blipFill>
        <p:spPr>
          <a:xfrm>
            <a:off x="4880277" y="1652723"/>
            <a:ext cx="2777112" cy="1800506"/>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61FBE566-00B1-480C-66E6-41F33554C434}"/>
              </a:ext>
            </a:extLst>
          </p:cNvPr>
          <p:cNvPicPr>
            <a:picLocks noChangeAspect="1"/>
          </p:cNvPicPr>
          <p:nvPr/>
        </p:nvPicPr>
        <p:blipFill rotWithShape="1">
          <a:blip r:embed="rId2"/>
          <a:srcRect l="4156" t="41095" r="67758" b="22331"/>
          <a:stretch/>
        </p:blipFill>
        <p:spPr>
          <a:xfrm>
            <a:off x="6637824" y="2939693"/>
            <a:ext cx="3565226" cy="3037373"/>
          </a:xfrm>
          <a:prstGeom prst="rect">
            <a:avLst/>
          </a:prstGeom>
          <a:ln>
            <a:noFill/>
          </a:ln>
          <a:effectLst>
            <a:outerShdw blurRad="292100" dist="139700" dir="2700000" algn="tl" rotWithShape="0">
              <a:srgbClr val="333333">
                <a:alpha val="65000"/>
              </a:srgbClr>
            </a:outerShdw>
          </a:effectLst>
        </p:spPr>
      </p:pic>
      <p:pic>
        <p:nvPicPr>
          <p:cNvPr id="4" name="Picture 3">
            <a:extLst>
              <a:ext uri="{FF2B5EF4-FFF2-40B4-BE49-F238E27FC236}">
                <a16:creationId xmlns:a16="http://schemas.microsoft.com/office/drawing/2014/main" id="{99F8DF4C-4C31-E788-347D-103E31D35280}"/>
              </a:ext>
            </a:extLst>
          </p:cNvPr>
          <p:cNvPicPr>
            <a:picLocks noChangeAspect="1"/>
          </p:cNvPicPr>
          <p:nvPr/>
        </p:nvPicPr>
        <p:blipFill rotWithShape="1">
          <a:blip r:embed="rId3"/>
          <a:srcRect l="4571" t="53823" r="70700" b="16698"/>
          <a:stretch/>
        </p:blipFill>
        <p:spPr>
          <a:xfrm>
            <a:off x="8622425" y="968668"/>
            <a:ext cx="3270306" cy="255051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4042946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255864" y="310376"/>
            <a:ext cx="3896686" cy="3118624"/>
          </a:xfrm>
        </p:spPr>
        <p:txBody>
          <a:bodyPr/>
          <a:lstStyle/>
          <a:p>
            <a:pPr algn="ctr"/>
            <a:r>
              <a:rPr lang="en-US" dirty="0"/>
              <a:t>Record types </a:t>
            </a:r>
            <a:br>
              <a:rPr lang="en-US" dirty="0"/>
            </a:br>
            <a:r>
              <a:rPr lang="en-US" dirty="0"/>
              <a:t>can seal </a:t>
            </a:r>
            <a:br>
              <a:rPr lang="en-US" dirty="0"/>
            </a:br>
            <a:r>
              <a:rPr lang="en-US" dirty="0" err="1"/>
              <a:t>ToString</a:t>
            </a:r>
            <a:r>
              <a:rPr lang="en-US" dirty="0"/>
              <a:t>()</a:t>
            </a:r>
            <a:br>
              <a:rPr lang="en-US" dirty="0"/>
            </a:br>
            <a:endParaRPr lang="en-US" dirty="0"/>
          </a:p>
        </p:txBody>
      </p:sp>
      <p:sp>
        <p:nvSpPr>
          <p:cNvPr id="7" name="TextBox 6">
            <a:extLst>
              <a:ext uri="{FF2B5EF4-FFF2-40B4-BE49-F238E27FC236}">
                <a16:creationId xmlns:a16="http://schemas.microsoft.com/office/drawing/2014/main" id="{1A0ADEC9-3330-06EB-EDD1-6AA0A459B3A8}"/>
              </a:ext>
            </a:extLst>
          </p:cNvPr>
          <p:cNvSpPr txBox="1"/>
          <p:nvPr/>
        </p:nvSpPr>
        <p:spPr>
          <a:xfrm>
            <a:off x="4658689" y="376886"/>
            <a:ext cx="7186566" cy="1993623"/>
          </a:xfrm>
          <a:prstGeom prst="rect">
            <a:avLst/>
          </a:prstGeom>
          <a:noFill/>
        </p:spPr>
        <p:txBody>
          <a:bodyPr wrap="square">
            <a:spAutoFit/>
          </a:bodyPr>
          <a:lstStyle/>
          <a:p>
            <a:r>
              <a:rPr lang="en-US" dirty="0"/>
              <a:t>In C# 10 and later, your implementation of </a:t>
            </a:r>
            <a:r>
              <a:rPr lang="en-US" dirty="0" err="1"/>
              <a:t>ToString</a:t>
            </a:r>
            <a:r>
              <a:rPr lang="en-US" dirty="0"/>
              <a:t> (inside a </a:t>
            </a:r>
            <a:r>
              <a:rPr lang="en-US" dirty="0" err="1"/>
              <a:t>recored</a:t>
            </a:r>
            <a:r>
              <a:rPr lang="en-US" dirty="0"/>
              <a:t> declaration) may include the sealed modifier, which prevents the compiler from synthesizing a </a:t>
            </a:r>
            <a:r>
              <a:rPr lang="en-US" dirty="0" err="1"/>
              <a:t>ToString</a:t>
            </a:r>
            <a:r>
              <a:rPr lang="en-US" dirty="0"/>
              <a:t> implementation for any derived records. </a:t>
            </a:r>
          </a:p>
          <a:p>
            <a:endParaRPr lang="en-US" dirty="0"/>
          </a:p>
          <a:p>
            <a:r>
              <a:rPr lang="en-US" dirty="0"/>
              <a:t>You can do this to create a consistent string representation throughout a hierarchy of record types. </a:t>
            </a:r>
          </a:p>
        </p:txBody>
      </p:sp>
      <p:sp>
        <p:nvSpPr>
          <p:cNvPr id="11" name="TextBox 10">
            <a:extLst>
              <a:ext uri="{FF2B5EF4-FFF2-40B4-BE49-F238E27FC236}">
                <a16:creationId xmlns:a16="http://schemas.microsoft.com/office/drawing/2014/main" id="{0843F8D6-3A98-69AF-1AFD-BBCEA54551F4}"/>
              </a:ext>
            </a:extLst>
          </p:cNvPr>
          <p:cNvSpPr txBox="1"/>
          <p:nvPr/>
        </p:nvSpPr>
        <p:spPr>
          <a:xfrm>
            <a:off x="5125673" y="2771942"/>
            <a:ext cx="7906623" cy="1569660"/>
          </a:xfrm>
          <a:prstGeom prst="rect">
            <a:avLst/>
          </a:prstGeom>
          <a:noFill/>
        </p:spPr>
        <p:txBody>
          <a:bodyPr wrap="square">
            <a:spAutoFit/>
          </a:bodyPr>
          <a:lstStyle/>
          <a:p>
            <a:r>
              <a:rPr lang="en-US" sz="1600" dirty="0"/>
              <a:t>public record </a:t>
            </a:r>
            <a:r>
              <a:rPr lang="en-US" sz="1600" dirty="0" err="1"/>
              <a:t>Person_ReferenceType</a:t>
            </a:r>
            <a:endParaRPr lang="en-US" sz="1600" dirty="0"/>
          </a:p>
          <a:p>
            <a:r>
              <a:rPr lang="en-US" sz="1600" dirty="0"/>
              <a:t>{</a:t>
            </a:r>
          </a:p>
          <a:p>
            <a:r>
              <a:rPr lang="en-US" sz="1600" dirty="0"/>
              <a:t>    public string? FirstName { get; set; }</a:t>
            </a:r>
          </a:p>
          <a:p>
            <a:r>
              <a:rPr lang="en-US" sz="1600" dirty="0"/>
              <a:t>    public string? </a:t>
            </a:r>
            <a:r>
              <a:rPr lang="en-US" sz="1600" dirty="0" err="1"/>
              <a:t>LastName</a:t>
            </a:r>
            <a:r>
              <a:rPr lang="en-US" sz="1600" dirty="0"/>
              <a:t> { get; set; }</a:t>
            </a:r>
          </a:p>
          <a:p>
            <a:r>
              <a:rPr lang="en-US" sz="1600" dirty="0"/>
              <a:t>    public override </a:t>
            </a:r>
            <a:r>
              <a:rPr lang="en-US" sz="1600" dirty="0">
                <a:highlight>
                  <a:srgbClr val="FFFF00"/>
                </a:highlight>
              </a:rPr>
              <a:t>sealed</a:t>
            </a:r>
            <a:r>
              <a:rPr lang="en-US" sz="1600" dirty="0"/>
              <a:t> string </a:t>
            </a:r>
            <a:r>
              <a:rPr lang="en-US" sz="1600" dirty="0" err="1"/>
              <a:t>ToString</a:t>
            </a:r>
            <a:r>
              <a:rPr lang="en-US" sz="1600" dirty="0"/>
              <a:t>() =&gt; $"({</a:t>
            </a:r>
            <a:r>
              <a:rPr lang="en-US" sz="1600" dirty="0" err="1"/>
              <a:t>LastName</a:t>
            </a:r>
            <a:r>
              <a:rPr lang="en-US" sz="1600" dirty="0"/>
              <a:t>}, {FirstName})";</a:t>
            </a:r>
          </a:p>
          <a:p>
            <a:r>
              <a:rPr lang="en-US" sz="1600" dirty="0"/>
              <a:t>}</a:t>
            </a:r>
          </a:p>
        </p:txBody>
      </p:sp>
    </p:spTree>
    <p:extLst>
      <p:ext uri="{BB962C8B-B14F-4D97-AF65-F5344CB8AC3E}">
        <p14:creationId xmlns:p14="http://schemas.microsoft.com/office/powerpoint/2010/main" val="386957836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206564" y="153755"/>
            <a:ext cx="3274867" cy="1884770"/>
          </a:xfrm>
        </p:spPr>
        <p:txBody>
          <a:bodyPr/>
          <a:lstStyle/>
          <a:p>
            <a:r>
              <a:rPr lang="en-US" dirty="0"/>
              <a:t>Improvements of structure types</a:t>
            </a:r>
            <a:br>
              <a:rPr lang="en-US" dirty="0"/>
            </a:br>
            <a:endParaRPr lang="en-US" dirty="0"/>
          </a:p>
        </p:txBody>
      </p:sp>
      <p:sp>
        <p:nvSpPr>
          <p:cNvPr id="7" name="TextBox 6">
            <a:extLst>
              <a:ext uri="{FF2B5EF4-FFF2-40B4-BE49-F238E27FC236}">
                <a16:creationId xmlns:a16="http://schemas.microsoft.com/office/drawing/2014/main" id="{6A51D331-9E36-FCE6-1FF7-32E7EF6D22C0}"/>
              </a:ext>
            </a:extLst>
          </p:cNvPr>
          <p:cNvSpPr txBox="1"/>
          <p:nvPr/>
        </p:nvSpPr>
        <p:spPr>
          <a:xfrm>
            <a:off x="4585632" y="652138"/>
            <a:ext cx="7294942" cy="4981364"/>
          </a:xfrm>
          <a:prstGeom prst="rect">
            <a:avLst/>
          </a:prstGeom>
          <a:noFill/>
        </p:spPr>
        <p:txBody>
          <a:bodyPr wrap="square">
            <a:spAutoFit/>
          </a:bodyPr>
          <a:lstStyle/>
          <a:p>
            <a:r>
              <a:rPr lang="en-US" dirty="0"/>
              <a:t>C# 10 introduces the following improvements related to structure types:</a:t>
            </a:r>
            <a:br>
              <a:rPr lang="en-US" dirty="0"/>
            </a:br>
            <a:endParaRPr lang="en-US" dirty="0"/>
          </a:p>
          <a:p>
            <a:pPr marL="742933" lvl="1" indent="-285750">
              <a:buFont typeface="Arial" panose="020B0604020202020204" pitchFamily="34" charset="0"/>
              <a:buChar char="•"/>
            </a:pPr>
            <a:r>
              <a:rPr lang="en-US" dirty="0"/>
              <a:t>You can declare an instance </a:t>
            </a:r>
            <a:r>
              <a:rPr lang="en-US" dirty="0" err="1"/>
              <a:t>parameterless</a:t>
            </a:r>
            <a:r>
              <a:rPr lang="en-US" dirty="0"/>
              <a:t> constructor in a structure type and initialize an instance field or property at its declaration. </a:t>
            </a:r>
            <a:br>
              <a:rPr lang="en-US" dirty="0"/>
            </a:br>
            <a:endParaRPr lang="en-US" dirty="0"/>
          </a:p>
          <a:p>
            <a:pPr marL="742933" lvl="1" indent="-285750">
              <a:buFont typeface="Arial" panose="020B0604020202020204" pitchFamily="34" charset="0"/>
              <a:buChar char="•"/>
            </a:pPr>
            <a:endParaRPr lang="en-US" dirty="0"/>
          </a:p>
          <a:p>
            <a:pPr marL="742933" lvl="1" indent="-285750">
              <a:buFont typeface="Arial" panose="020B0604020202020204" pitchFamily="34" charset="0"/>
              <a:buChar char="•"/>
            </a:pPr>
            <a:endParaRPr lang="en-US" dirty="0"/>
          </a:p>
          <a:p>
            <a:pPr marL="742933" lvl="1" indent="-285750">
              <a:buFont typeface="Arial" panose="020B0604020202020204" pitchFamily="34" charset="0"/>
              <a:buChar char="•"/>
            </a:pPr>
            <a:endParaRPr lang="en-US" dirty="0"/>
          </a:p>
          <a:p>
            <a:pPr marL="742933" lvl="1" indent="-285750">
              <a:buFont typeface="Arial" panose="020B0604020202020204" pitchFamily="34" charset="0"/>
              <a:buChar char="•"/>
            </a:pPr>
            <a:endParaRPr lang="en-US" dirty="0"/>
          </a:p>
          <a:p>
            <a:pPr marL="742933" lvl="1" indent="-285750">
              <a:buFont typeface="Arial" panose="020B0604020202020204" pitchFamily="34" charset="0"/>
              <a:buChar char="•"/>
            </a:pPr>
            <a:endParaRPr lang="en-US" dirty="0"/>
          </a:p>
          <a:p>
            <a:pPr marL="742933" lvl="1" indent="-285750">
              <a:buFont typeface="Arial" panose="020B0604020202020204" pitchFamily="34" charset="0"/>
              <a:buChar char="•"/>
            </a:pPr>
            <a:endParaRPr lang="en-US" dirty="0"/>
          </a:p>
          <a:p>
            <a:pPr marL="742933" lvl="1" indent="-285750">
              <a:buFont typeface="Arial" panose="020B0604020202020204" pitchFamily="34" charset="0"/>
              <a:buChar char="•"/>
            </a:pPr>
            <a:endParaRPr lang="en-US" dirty="0"/>
          </a:p>
          <a:p>
            <a:pPr marL="742933" lvl="1" indent="-285750">
              <a:buFont typeface="Arial" panose="020B0604020202020204" pitchFamily="34" charset="0"/>
              <a:buChar char="•"/>
            </a:pPr>
            <a:endParaRPr lang="en-US" dirty="0"/>
          </a:p>
          <a:p>
            <a:pPr marL="742933" lvl="1" indent="-285750">
              <a:buFont typeface="Arial" panose="020B0604020202020204" pitchFamily="34" charset="0"/>
              <a:buChar char="•"/>
            </a:pPr>
            <a:endParaRPr lang="en-US" dirty="0"/>
          </a:p>
          <a:p>
            <a:pPr marL="742933" lvl="1" indent="-285750">
              <a:buFont typeface="Arial" panose="020B0604020202020204" pitchFamily="34" charset="0"/>
              <a:buChar char="•"/>
            </a:pPr>
            <a:endParaRPr lang="en-US" dirty="0"/>
          </a:p>
          <a:p>
            <a:pPr marL="742933" lvl="1" indent="-285750">
              <a:buFont typeface="Arial" panose="020B0604020202020204" pitchFamily="34" charset="0"/>
              <a:buChar char="•"/>
            </a:pPr>
            <a:endParaRPr lang="en-US" dirty="0"/>
          </a:p>
          <a:p>
            <a:pPr marL="742933" lvl="1" indent="-285750">
              <a:buFont typeface="Arial" panose="020B0604020202020204" pitchFamily="34" charset="0"/>
              <a:buChar char="•"/>
            </a:pPr>
            <a:endParaRPr lang="en-US" dirty="0"/>
          </a:p>
        </p:txBody>
      </p:sp>
      <p:sp>
        <p:nvSpPr>
          <p:cNvPr id="10" name="TextBox 9">
            <a:extLst>
              <a:ext uri="{FF2B5EF4-FFF2-40B4-BE49-F238E27FC236}">
                <a16:creationId xmlns:a16="http://schemas.microsoft.com/office/drawing/2014/main" id="{0BDC497B-EEFE-4F63-5F1E-D4A3C508B42E}"/>
              </a:ext>
            </a:extLst>
          </p:cNvPr>
          <p:cNvSpPr txBox="1"/>
          <p:nvPr/>
        </p:nvSpPr>
        <p:spPr>
          <a:xfrm>
            <a:off x="150930" y="6150247"/>
            <a:ext cx="3838036" cy="553998"/>
          </a:xfrm>
          <a:prstGeom prst="rect">
            <a:avLst/>
          </a:prstGeom>
          <a:noFill/>
        </p:spPr>
        <p:txBody>
          <a:bodyPr wrap="square">
            <a:spAutoFit/>
          </a:bodyPr>
          <a:lstStyle/>
          <a:p>
            <a:r>
              <a:rPr lang="en-US" sz="1000" dirty="0">
                <a:solidFill>
                  <a:schemeClr val="bg1"/>
                </a:solidFill>
              </a:rPr>
              <a:t>Links</a:t>
            </a:r>
          </a:p>
          <a:p>
            <a:r>
              <a:rPr lang="en-US" sz="1000" dirty="0">
                <a:hlinkClick r:id="rId2"/>
              </a:rPr>
              <a:t>Structure types - C# reference | Microsoft Learn</a:t>
            </a:r>
            <a:endParaRPr lang="en-US" sz="1000" dirty="0"/>
          </a:p>
          <a:p>
            <a:r>
              <a:rPr lang="en-US" sz="1000" dirty="0">
                <a:hlinkClick r:id="rId3"/>
              </a:rPr>
              <a:t>Default values of C# types - C# reference | Microsoft Learn</a:t>
            </a:r>
            <a:endParaRPr lang="en-US" sz="1000" dirty="0"/>
          </a:p>
        </p:txBody>
      </p:sp>
      <p:sp>
        <p:nvSpPr>
          <p:cNvPr id="12" name="TextBox 11">
            <a:extLst>
              <a:ext uri="{FF2B5EF4-FFF2-40B4-BE49-F238E27FC236}">
                <a16:creationId xmlns:a16="http://schemas.microsoft.com/office/drawing/2014/main" id="{E2774632-F006-F701-14E8-E8AFE1897A8E}"/>
              </a:ext>
            </a:extLst>
          </p:cNvPr>
          <p:cNvSpPr txBox="1"/>
          <p:nvPr/>
        </p:nvSpPr>
        <p:spPr>
          <a:xfrm>
            <a:off x="5802021" y="2409428"/>
            <a:ext cx="4340269" cy="3631763"/>
          </a:xfrm>
          <a:prstGeom prst="rect">
            <a:avLst/>
          </a:prstGeom>
          <a:noFill/>
        </p:spPr>
        <p:txBody>
          <a:bodyPr wrap="square">
            <a:spAutoFit/>
          </a:bodyPr>
          <a:lstStyle/>
          <a:p>
            <a:r>
              <a:rPr lang="en-US" sz="1000" dirty="0"/>
              <a:t>public </a:t>
            </a:r>
            <a:r>
              <a:rPr lang="en-US" sz="1000" dirty="0" err="1"/>
              <a:t>readonly</a:t>
            </a:r>
            <a:r>
              <a:rPr lang="en-US" sz="1000" dirty="0"/>
              <a:t> struct Measurement</a:t>
            </a:r>
          </a:p>
          <a:p>
            <a:r>
              <a:rPr lang="en-US" sz="1000" dirty="0"/>
              <a:t>{</a:t>
            </a:r>
          </a:p>
          <a:p>
            <a:r>
              <a:rPr lang="en-US" sz="1000" dirty="0"/>
              <a:t>    public Measurement()</a:t>
            </a:r>
          </a:p>
          <a:p>
            <a:r>
              <a:rPr lang="en-US" sz="1000" dirty="0"/>
              <a:t>    {</a:t>
            </a:r>
          </a:p>
          <a:p>
            <a:r>
              <a:rPr lang="en-US" sz="1000" dirty="0"/>
              <a:t>        Value = </a:t>
            </a:r>
            <a:r>
              <a:rPr lang="en-US" sz="1000" dirty="0" err="1"/>
              <a:t>double.NaN</a:t>
            </a:r>
            <a:r>
              <a:rPr lang="en-US" sz="1000" dirty="0"/>
              <a:t>;</a:t>
            </a:r>
          </a:p>
          <a:p>
            <a:r>
              <a:rPr lang="en-US" sz="1000" dirty="0"/>
              <a:t>        Description = "Undefined";</a:t>
            </a:r>
          </a:p>
          <a:p>
            <a:r>
              <a:rPr lang="en-US" sz="1000" dirty="0"/>
              <a:t>    }</a:t>
            </a:r>
          </a:p>
          <a:p>
            <a:endParaRPr lang="en-US" sz="1000" dirty="0"/>
          </a:p>
          <a:p>
            <a:r>
              <a:rPr lang="en-US" sz="1000" dirty="0"/>
              <a:t>    public Measurement(double value, string description)</a:t>
            </a:r>
          </a:p>
          <a:p>
            <a:r>
              <a:rPr lang="en-US" sz="1000" dirty="0"/>
              <a:t>    {</a:t>
            </a:r>
          </a:p>
          <a:p>
            <a:r>
              <a:rPr lang="en-US" sz="1000" dirty="0"/>
              <a:t>        Value = value;</a:t>
            </a:r>
          </a:p>
          <a:p>
            <a:r>
              <a:rPr lang="en-US" sz="1000" dirty="0"/>
              <a:t>        Description = description;</a:t>
            </a:r>
          </a:p>
          <a:p>
            <a:r>
              <a:rPr lang="en-US" sz="1000" dirty="0"/>
              <a:t>    }</a:t>
            </a:r>
          </a:p>
          <a:p>
            <a:endParaRPr lang="en-US" sz="1000" dirty="0"/>
          </a:p>
          <a:p>
            <a:r>
              <a:rPr lang="en-US" sz="1000" dirty="0"/>
              <a:t>    public double Value { get; </a:t>
            </a:r>
            <a:r>
              <a:rPr lang="en-US" sz="1000" dirty="0" err="1"/>
              <a:t>init</a:t>
            </a:r>
            <a:r>
              <a:rPr lang="en-US" sz="1000" dirty="0"/>
              <a:t>; }</a:t>
            </a:r>
          </a:p>
          <a:p>
            <a:endParaRPr lang="en-US" sz="1000" dirty="0"/>
          </a:p>
          <a:p>
            <a:r>
              <a:rPr lang="en-US" sz="1000" dirty="0"/>
              <a:t>    [</a:t>
            </a:r>
            <a:r>
              <a:rPr lang="en-US" sz="1000" dirty="0" err="1"/>
              <a:t>DefaultValue</a:t>
            </a:r>
            <a:r>
              <a:rPr lang="en-US" sz="1000" dirty="0"/>
              <a:t>("Not Provided")]</a:t>
            </a:r>
          </a:p>
          <a:p>
            <a:r>
              <a:rPr lang="en-US" sz="1000" dirty="0"/>
              <a:t>    public string Description { get; </a:t>
            </a:r>
            <a:r>
              <a:rPr lang="en-US" sz="1000" dirty="0" err="1"/>
              <a:t>init</a:t>
            </a:r>
            <a:r>
              <a:rPr lang="en-US" sz="1000" dirty="0"/>
              <a:t>; }</a:t>
            </a:r>
          </a:p>
          <a:p>
            <a:endParaRPr lang="en-US" sz="1000" dirty="0"/>
          </a:p>
          <a:p>
            <a:r>
              <a:rPr lang="en-US" sz="1000" dirty="0"/>
              <a:t>    public override string </a:t>
            </a:r>
            <a:r>
              <a:rPr lang="en-US" sz="1000" dirty="0" err="1"/>
              <a:t>ToString</a:t>
            </a:r>
            <a:r>
              <a:rPr lang="en-US" sz="1000" dirty="0"/>
              <a:t>() =&gt; $"{Value} ({Description})";</a:t>
            </a:r>
          </a:p>
          <a:p>
            <a:r>
              <a:rPr lang="en-US" sz="1000" dirty="0"/>
              <a:t>}</a:t>
            </a:r>
          </a:p>
          <a:p>
            <a:endParaRPr lang="en-US" sz="1000" dirty="0"/>
          </a:p>
          <a:p>
            <a:r>
              <a:rPr lang="en-US" sz="1000" dirty="0"/>
              <a:t>var m1 = new Measurement();</a:t>
            </a:r>
          </a:p>
        </p:txBody>
      </p:sp>
    </p:spTree>
    <p:extLst>
      <p:ext uri="{BB962C8B-B14F-4D97-AF65-F5344CB8AC3E}">
        <p14:creationId xmlns:p14="http://schemas.microsoft.com/office/powerpoint/2010/main" val="285238691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150930" y="250229"/>
            <a:ext cx="3938703" cy="1884770"/>
          </a:xfrm>
        </p:spPr>
        <p:txBody>
          <a:bodyPr/>
          <a:lstStyle/>
          <a:p>
            <a:pPr algn="ctr"/>
            <a:r>
              <a:rPr lang="en-US" dirty="0"/>
              <a:t>Improvements of structure types</a:t>
            </a:r>
            <a:br>
              <a:rPr lang="en-US" dirty="0"/>
            </a:br>
            <a:br>
              <a:rPr lang="en-US" dirty="0"/>
            </a:br>
            <a:r>
              <a:rPr lang="en-US" dirty="0"/>
              <a:t> </a:t>
            </a:r>
            <a:r>
              <a:rPr lang="en-US" i="1" dirty="0"/>
              <a:t>[continued]</a:t>
            </a:r>
            <a:br>
              <a:rPr lang="en-US" dirty="0"/>
            </a:br>
            <a:endParaRPr lang="en-US" dirty="0"/>
          </a:p>
        </p:txBody>
      </p:sp>
      <p:sp>
        <p:nvSpPr>
          <p:cNvPr id="7" name="TextBox 6">
            <a:extLst>
              <a:ext uri="{FF2B5EF4-FFF2-40B4-BE49-F238E27FC236}">
                <a16:creationId xmlns:a16="http://schemas.microsoft.com/office/drawing/2014/main" id="{6A51D331-9E36-FCE6-1FF7-32E7EF6D22C0}"/>
              </a:ext>
            </a:extLst>
          </p:cNvPr>
          <p:cNvSpPr txBox="1"/>
          <p:nvPr/>
        </p:nvSpPr>
        <p:spPr>
          <a:xfrm>
            <a:off x="4585632" y="652138"/>
            <a:ext cx="7294942" cy="1178784"/>
          </a:xfrm>
          <a:prstGeom prst="rect">
            <a:avLst/>
          </a:prstGeom>
          <a:noFill/>
        </p:spPr>
        <p:txBody>
          <a:bodyPr wrap="square">
            <a:spAutoFit/>
          </a:bodyPr>
          <a:lstStyle/>
          <a:p>
            <a:r>
              <a:rPr lang="en-US" dirty="0"/>
              <a:t>C# 10 introduces the following improvements related to structure types:</a:t>
            </a:r>
            <a:br>
              <a:rPr lang="en-US" dirty="0"/>
            </a:br>
            <a:endParaRPr lang="en-US" dirty="0"/>
          </a:p>
          <a:p>
            <a:pPr marL="742933" lvl="1" indent="-285750">
              <a:buFont typeface="Arial" panose="020B0604020202020204" pitchFamily="34" charset="0"/>
              <a:buChar char="•"/>
            </a:pPr>
            <a:r>
              <a:rPr lang="en-US" dirty="0"/>
              <a:t>A left-hand operand of the with expression can be of any </a:t>
            </a:r>
            <a:r>
              <a:rPr lang="en-US" dirty="0">
                <a:highlight>
                  <a:srgbClr val="00FFFF"/>
                </a:highlight>
              </a:rPr>
              <a:t>structure type</a:t>
            </a:r>
            <a:r>
              <a:rPr lang="en-US" dirty="0"/>
              <a:t> or an anonymous (reference) type.</a:t>
            </a:r>
          </a:p>
        </p:txBody>
      </p:sp>
      <p:sp>
        <p:nvSpPr>
          <p:cNvPr id="10" name="TextBox 9">
            <a:extLst>
              <a:ext uri="{FF2B5EF4-FFF2-40B4-BE49-F238E27FC236}">
                <a16:creationId xmlns:a16="http://schemas.microsoft.com/office/drawing/2014/main" id="{0BDC497B-EEFE-4F63-5F1E-D4A3C508B42E}"/>
              </a:ext>
            </a:extLst>
          </p:cNvPr>
          <p:cNvSpPr txBox="1"/>
          <p:nvPr/>
        </p:nvSpPr>
        <p:spPr>
          <a:xfrm>
            <a:off x="150930" y="6150247"/>
            <a:ext cx="3838036" cy="400110"/>
          </a:xfrm>
          <a:prstGeom prst="rect">
            <a:avLst/>
          </a:prstGeom>
          <a:noFill/>
        </p:spPr>
        <p:txBody>
          <a:bodyPr wrap="square">
            <a:spAutoFit/>
          </a:bodyPr>
          <a:lstStyle/>
          <a:p>
            <a:r>
              <a:rPr lang="en-US" sz="1000" dirty="0">
                <a:solidFill>
                  <a:schemeClr val="bg1"/>
                </a:solidFill>
              </a:rPr>
              <a:t>Links</a:t>
            </a:r>
          </a:p>
          <a:p>
            <a:r>
              <a:rPr lang="en-US" sz="1000" dirty="0">
                <a:hlinkClick r:id="rId2"/>
              </a:rPr>
              <a:t>with expression - C# reference | Microsoft Learn</a:t>
            </a:r>
            <a:endParaRPr lang="en-US" sz="1000" dirty="0">
              <a:solidFill>
                <a:schemeClr val="bg1"/>
              </a:solidFill>
            </a:endParaRPr>
          </a:p>
        </p:txBody>
      </p:sp>
      <p:sp>
        <p:nvSpPr>
          <p:cNvPr id="4" name="TextBox 3">
            <a:extLst>
              <a:ext uri="{FF2B5EF4-FFF2-40B4-BE49-F238E27FC236}">
                <a16:creationId xmlns:a16="http://schemas.microsoft.com/office/drawing/2014/main" id="{C47E1AD8-51BD-3386-0195-F3F2F9D8A91A}"/>
              </a:ext>
            </a:extLst>
          </p:cNvPr>
          <p:cNvSpPr txBox="1"/>
          <p:nvPr/>
        </p:nvSpPr>
        <p:spPr>
          <a:xfrm>
            <a:off x="5710805" y="2279527"/>
            <a:ext cx="5857613" cy="2862322"/>
          </a:xfrm>
          <a:prstGeom prst="rect">
            <a:avLst/>
          </a:prstGeom>
          <a:noFill/>
        </p:spPr>
        <p:txBody>
          <a:bodyPr wrap="square">
            <a:spAutoFit/>
          </a:bodyPr>
          <a:lstStyle/>
          <a:p>
            <a:r>
              <a:rPr lang="en-US" sz="1200" dirty="0"/>
              <a:t>using System;</a:t>
            </a:r>
          </a:p>
          <a:p>
            <a:endParaRPr lang="en-US" sz="1200" dirty="0"/>
          </a:p>
          <a:p>
            <a:r>
              <a:rPr lang="en-US" sz="1200" dirty="0"/>
              <a:t>public class </a:t>
            </a:r>
            <a:r>
              <a:rPr lang="en-US" sz="1200" dirty="0" err="1"/>
              <a:t>InheritanceExample</a:t>
            </a:r>
            <a:endParaRPr lang="en-US" sz="1200" dirty="0"/>
          </a:p>
          <a:p>
            <a:r>
              <a:rPr lang="en-US" sz="1200" dirty="0"/>
              <a:t>{</a:t>
            </a:r>
          </a:p>
          <a:p>
            <a:r>
              <a:rPr lang="en-US" sz="1200" dirty="0"/>
              <a:t>    public record Point(int X, int Y);</a:t>
            </a:r>
          </a:p>
          <a:p>
            <a:r>
              <a:rPr lang="en-US" sz="1200" dirty="0"/>
              <a:t>    public record </a:t>
            </a:r>
            <a:r>
              <a:rPr lang="en-US" sz="1200" dirty="0" err="1"/>
              <a:t>NamedPoint</a:t>
            </a:r>
            <a:r>
              <a:rPr lang="en-US" sz="1200" dirty="0"/>
              <a:t>(string Name, int X, int Y) : Point(X, Y);</a:t>
            </a:r>
          </a:p>
          <a:p>
            <a:endParaRPr lang="en-US" sz="1200" dirty="0"/>
          </a:p>
          <a:p>
            <a:r>
              <a:rPr lang="en-US" sz="1200" dirty="0"/>
              <a:t>    public static void Main()</a:t>
            </a:r>
          </a:p>
          <a:p>
            <a:r>
              <a:rPr lang="en-US" sz="1200" dirty="0"/>
              <a:t>    {</a:t>
            </a:r>
          </a:p>
          <a:p>
            <a:r>
              <a:rPr lang="en-US" sz="1200" dirty="0"/>
              <a:t>        Point p1 = new </a:t>
            </a:r>
            <a:r>
              <a:rPr lang="en-US" sz="1200" dirty="0" err="1"/>
              <a:t>NamedPoint</a:t>
            </a:r>
            <a:r>
              <a:rPr lang="en-US" sz="1200" dirty="0"/>
              <a:t>("A", 0, 0);</a:t>
            </a:r>
          </a:p>
          <a:p>
            <a:r>
              <a:rPr lang="en-US" sz="1200" dirty="0"/>
              <a:t>        Point p2 = </a:t>
            </a:r>
            <a:r>
              <a:rPr lang="en-US" sz="1200" dirty="0">
                <a:highlight>
                  <a:srgbClr val="00FFFF"/>
                </a:highlight>
              </a:rPr>
              <a:t>p1</a:t>
            </a:r>
            <a:r>
              <a:rPr lang="en-US" sz="1200" dirty="0"/>
              <a:t> with { X = 5, Y = 3 };</a:t>
            </a:r>
          </a:p>
          <a:p>
            <a:r>
              <a:rPr lang="en-US" sz="1200" dirty="0"/>
              <a:t>        </a:t>
            </a:r>
            <a:r>
              <a:rPr lang="en-US" sz="1200" dirty="0" err="1"/>
              <a:t>Console.WriteLine</a:t>
            </a:r>
            <a:r>
              <a:rPr lang="en-US" sz="1200" dirty="0"/>
              <a:t>(p2 is </a:t>
            </a:r>
            <a:r>
              <a:rPr lang="en-US" sz="1200" dirty="0" err="1"/>
              <a:t>NamedPoint</a:t>
            </a:r>
            <a:r>
              <a:rPr lang="en-US" sz="1200" dirty="0"/>
              <a:t>);  // output: True</a:t>
            </a:r>
          </a:p>
          <a:p>
            <a:r>
              <a:rPr lang="en-US" sz="1200" dirty="0"/>
              <a:t>        </a:t>
            </a:r>
            <a:r>
              <a:rPr lang="en-US" sz="1200" dirty="0" err="1"/>
              <a:t>Console.WriteLine</a:t>
            </a:r>
            <a:r>
              <a:rPr lang="en-US" sz="1200" dirty="0"/>
              <a:t>(p2);  // output: </a:t>
            </a:r>
            <a:r>
              <a:rPr lang="en-US" sz="1200" dirty="0" err="1"/>
              <a:t>NamedPoint</a:t>
            </a:r>
            <a:r>
              <a:rPr lang="en-US" sz="1200" dirty="0"/>
              <a:t> { X = 5, Y = 3, Name = A }</a:t>
            </a:r>
          </a:p>
          <a:p>
            <a:r>
              <a:rPr lang="en-US" sz="1200" dirty="0"/>
              <a:t>    }</a:t>
            </a:r>
          </a:p>
          <a:p>
            <a:r>
              <a:rPr lang="en-US" sz="1200" dirty="0"/>
              <a:t>}</a:t>
            </a:r>
          </a:p>
        </p:txBody>
      </p:sp>
    </p:spTree>
    <p:extLst>
      <p:ext uri="{BB962C8B-B14F-4D97-AF65-F5344CB8AC3E}">
        <p14:creationId xmlns:p14="http://schemas.microsoft.com/office/powerpoint/2010/main" val="181966394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73492-D151-5548-BF9A-9A1584C2D477}"/>
              </a:ext>
            </a:extLst>
          </p:cNvPr>
          <p:cNvSpPr>
            <a:spLocks noGrp="1"/>
          </p:cNvSpPr>
          <p:nvPr>
            <p:ph type="title"/>
          </p:nvPr>
        </p:nvSpPr>
        <p:spPr>
          <a:xfrm>
            <a:off x="223342" y="178922"/>
            <a:ext cx="3748845" cy="3118624"/>
          </a:xfrm>
        </p:spPr>
        <p:txBody>
          <a:bodyPr/>
          <a:lstStyle/>
          <a:p>
            <a:pPr algn="ctr"/>
            <a:r>
              <a:rPr lang="en-US" sz="3600" dirty="0"/>
              <a:t>Custom Interpolated string handlers</a:t>
            </a:r>
            <a:br>
              <a:rPr lang="en-US" sz="3600" dirty="0"/>
            </a:br>
            <a:br>
              <a:rPr lang="en-US" sz="3600" dirty="0"/>
            </a:br>
            <a:r>
              <a:rPr lang="en-US" sz="1800" dirty="0">
                <a:solidFill>
                  <a:schemeClr val="bg1"/>
                </a:solidFill>
              </a:rPr>
              <a:t>$”{</a:t>
            </a:r>
            <a:r>
              <a:rPr lang="en-US" sz="1400" i="1" dirty="0">
                <a:solidFill>
                  <a:schemeClr val="bg1"/>
                </a:solidFill>
              </a:rPr>
              <a:t>[How to handle building string]</a:t>
            </a:r>
            <a:r>
              <a:rPr lang="en-US" sz="1800" dirty="0">
                <a:solidFill>
                  <a:schemeClr val="bg1"/>
                </a:solidFill>
              </a:rPr>
              <a:t>}”</a:t>
            </a:r>
          </a:p>
        </p:txBody>
      </p:sp>
      <p:sp>
        <p:nvSpPr>
          <p:cNvPr id="7" name="TextBox 6">
            <a:extLst>
              <a:ext uri="{FF2B5EF4-FFF2-40B4-BE49-F238E27FC236}">
                <a16:creationId xmlns:a16="http://schemas.microsoft.com/office/drawing/2014/main" id="{86D05617-CF8D-704A-DE9B-DC76E10C1889}"/>
              </a:ext>
            </a:extLst>
          </p:cNvPr>
          <p:cNvSpPr txBox="1"/>
          <p:nvPr/>
        </p:nvSpPr>
        <p:spPr>
          <a:xfrm>
            <a:off x="4677912" y="248209"/>
            <a:ext cx="6788790" cy="5016758"/>
          </a:xfrm>
          <a:prstGeom prst="rect">
            <a:avLst/>
          </a:prstGeom>
          <a:noFill/>
        </p:spPr>
        <p:txBody>
          <a:bodyPr wrap="square">
            <a:spAutoFit/>
          </a:bodyPr>
          <a:lstStyle/>
          <a:p>
            <a:r>
              <a:rPr lang="en-US" sz="1600" dirty="0"/>
              <a:t>You can create a type that builds the resulting string from an interpolated string expression. The .NET libraries use this feature in many APIs. </a:t>
            </a:r>
            <a:br>
              <a:rPr lang="en-US" sz="1600" dirty="0"/>
            </a:br>
            <a:endParaRPr lang="en-US" sz="1600" dirty="0"/>
          </a:p>
          <a:p>
            <a:pPr marL="285750" indent="-285750">
              <a:buFont typeface="Arial" panose="020B0604020202020204" pitchFamily="34" charset="0"/>
              <a:buChar char="•"/>
            </a:pPr>
            <a:r>
              <a:rPr lang="en-US" sz="1600" b="1" dirty="0"/>
              <a:t>C# 10 adds support for a custom interpolated string handler. </a:t>
            </a:r>
            <a:r>
              <a:rPr lang="en-US" sz="1600" dirty="0"/>
              <a:t>An interpolated string handler is a type that processes the placeholder expression in an interpolated string. </a:t>
            </a:r>
          </a:p>
          <a:p>
            <a:pPr marL="742933" lvl="1" indent="-285750">
              <a:buFont typeface="Arial" panose="020B0604020202020204" pitchFamily="34" charset="0"/>
              <a:buChar char="•"/>
            </a:pPr>
            <a:r>
              <a:rPr lang="en-US" sz="1600" dirty="0"/>
              <a:t>Without a custom handler, placeholders are processed similar to </a:t>
            </a:r>
            <a:r>
              <a:rPr lang="en-US" sz="1600" dirty="0" err="1"/>
              <a:t>String.Format</a:t>
            </a:r>
            <a:r>
              <a:rPr lang="en-US" sz="1600" dirty="0"/>
              <a:t>. </a:t>
            </a:r>
          </a:p>
          <a:p>
            <a:pPr marL="742933" lvl="1" indent="-285750">
              <a:buFont typeface="Arial" panose="020B0604020202020204" pitchFamily="34" charset="0"/>
              <a:buChar char="•"/>
            </a:pPr>
            <a:r>
              <a:rPr lang="en-US" sz="1600" dirty="0"/>
              <a:t>Each placeholder is formatted as text, and then the components are concatenated to form the resulting string.</a:t>
            </a:r>
            <a:br>
              <a:rPr lang="en-US" sz="1600" dirty="0"/>
            </a:br>
            <a:endParaRPr lang="en-US" sz="1600" dirty="0"/>
          </a:p>
          <a:p>
            <a:pPr marL="285750" indent="-285750">
              <a:buFont typeface="Arial" panose="020B0604020202020204" pitchFamily="34" charset="0"/>
              <a:buChar char="•"/>
            </a:pPr>
            <a:r>
              <a:rPr lang="en-US" sz="1600" dirty="0"/>
              <a:t>What constraints are on the format? Some examples include:</a:t>
            </a:r>
          </a:p>
          <a:p>
            <a:pPr marL="742933" lvl="1" indent="-285750">
              <a:buFont typeface="Arial" panose="020B0604020202020204" pitchFamily="34" charset="0"/>
              <a:buChar char="•"/>
            </a:pPr>
            <a:r>
              <a:rPr lang="en-US" sz="1600" dirty="0"/>
              <a:t>You may require none of the resulting strings are greater than some limit, such as 80 characters. You can process the interpolated strings to fill a fixed-length buffer, and stop processing once that buffer length is reached.</a:t>
            </a:r>
          </a:p>
          <a:p>
            <a:pPr lvl="1"/>
            <a:br>
              <a:rPr lang="en-US" sz="1600" dirty="0"/>
            </a:br>
            <a:endParaRPr lang="en-US" sz="1600" dirty="0"/>
          </a:p>
          <a:p>
            <a:pPr marL="285750" indent="-285750">
              <a:buFont typeface="Arial" panose="020B0604020202020204" pitchFamily="34" charset="0"/>
              <a:buChar char="•"/>
            </a:pPr>
            <a:r>
              <a:rPr lang="en-US" sz="1600" dirty="0"/>
              <a:t>An interpolated string handler can determine if the formatted string will be used, and </a:t>
            </a:r>
            <a:r>
              <a:rPr lang="en-US" sz="1600" b="1" u="sng" dirty="0"/>
              <a:t>only perform the necessary work if needed.</a:t>
            </a:r>
          </a:p>
        </p:txBody>
      </p:sp>
    </p:spTree>
    <p:extLst>
      <p:ext uri="{BB962C8B-B14F-4D97-AF65-F5344CB8AC3E}">
        <p14:creationId xmlns:p14="http://schemas.microsoft.com/office/powerpoint/2010/main" val="2260402264"/>
      </p:ext>
    </p:extLst>
  </p:cSld>
  <p:clrMapOvr>
    <a:masterClrMapping/>
  </p:clrMapOvr>
  <p:transition>
    <p:fade/>
  </p:transition>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_accessible.pptx" id="{F774D412-23CA-4DC2-A47D-10DB1AEE7EFE}" vid="{952AAC9D-4DB4-450B-87D3-2D1B406135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MediaServiceKeyPoints xmlns="492b655a-ec86-4731-b25e-ce4ddeb8f50a"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A14B0F575CA0844802D129D294118DE" ma:contentTypeVersion="15" ma:contentTypeDescription="Create a new document." ma:contentTypeScope="" ma:versionID="ddeb9392fca9bbc19e06b6db1f4d7da5">
  <xsd:schema xmlns:xsd="http://www.w3.org/2001/XMLSchema" xmlns:xs="http://www.w3.org/2001/XMLSchema" xmlns:p="http://schemas.microsoft.com/office/2006/metadata/properties" xmlns:ns1="http://schemas.microsoft.com/sharepoint/v3" xmlns:ns2="492b655a-ec86-4731-b25e-ce4ddeb8f50a" xmlns:ns3="3a08ec24-c134-4431-b5bd-1238984bf104" targetNamespace="http://schemas.microsoft.com/office/2006/metadata/properties" ma:root="true" ma:fieldsID="b4aac29b193bd248a2c97bf3d1b392e3" ns1:_="" ns2:_="" ns3:_="">
    <xsd:import namespace="http://schemas.microsoft.com/sharepoint/v3"/>
    <xsd:import namespace="492b655a-ec86-4731-b25e-ce4ddeb8f50a"/>
    <xsd:import namespace="3a08ec24-c134-4431-b5bd-1238984bf10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EventHashCode" minOccurs="0"/>
                <xsd:element ref="ns2:MediaServiceGenerationTime" minOccurs="0"/>
                <xsd:element ref="ns2:MediaServiceAutoKeyPoints" minOccurs="0"/>
                <xsd:element ref="ns2:MediaServiceKeyPoints" minOccurs="0"/>
                <xsd:element ref="ns3:SharedWithUsers" minOccurs="0"/>
                <xsd:element ref="ns3:SharedWithDetails" minOccurs="0"/>
                <xsd:element ref="ns2:MediaServiceLocation" minOccurs="0"/>
                <xsd:element ref="ns1:_ip_UnifiedCompliancePolicyProperties" minOccurs="0"/>
                <xsd:element ref="ns1:_ip_UnifiedCompliancePolicyUIAc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92b655a-ec86-4731-b25e-ce4ddeb8f50a"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1" nillable="true" ma:displayName="MediaServiceAutoTags" ma:description=""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fals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element name="MediaLengthInSeconds" ma:index="22"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a08ec24-c134-4431-b5bd-1238984bf104"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0773F8E-CD3C-401D-81D0-68F54DCC798C}">
  <ds:schemaRefs>
    <ds:schemaRef ds:uri="http://schemas.microsoft.com/sharepoint/v3/contenttype/forms"/>
  </ds:schemaRefs>
</ds:datastoreItem>
</file>

<file path=customXml/itemProps2.xml><?xml version="1.0" encoding="utf-8"?>
<ds:datastoreItem xmlns:ds="http://schemas.openxmlformats.org/officeDocument/2006/customXml" ds:itemID="{561B1131-15CA-429C-B875-56F79CD6C674}">
  <ds:schemaRefs>
    <ds:schemaRef ds:uri="http://purl.org/dc/dcmitype/"/>
    <ds:schemaRef ds:uri="http://schemas.microsoft.com/office/2006/metadata/properties"/>
    <ds:schemaRef ds:uri="http://www.w3.org/XML/1998/namespace"/>
    <ds:schemaRef ds:uri="http://schemas.microsoft.com/office/2006/documentManagement/types"/>
    <ds:schemaRef ds:uri="3a08ec24-c134-4431-b5bd-1238984bf104"/>
    <ds:schemaRef ds:uri="http://purl.org/dc/elements/1.1/"/>
    <ds:schemaRef ds:uri="http://purl.org/dc/terms/"/>
    <ds:schemaRef ds:uri="http://schemas.microsoft.com/office/infopath/2007/PartnerControls"/>
    <ds:schemaRef ds:uri="http://schemas.openxmlformats.org/package/2006/metadata/core-properties"/>
    <ds:schemaRef ds:uri="492b655a-ec86-4731-b25e-ce4ddeb8f50a"/>
    <ds:schemaRef ds:uri="http://schemas.microsoft.com/sharepoint/v3"/>
  </ds:schemaRefs>
</ds:datastoreItem>
</file>

<file path=customXml/itemProps3.xml><?xml version="1.0" encoding="utf-8"?>
<ds:datastoreItem xmlns:ds="http://schemas.openxmlformats.org/officeDocument/2006/customXml" ds:itemID="{811472DD-CE71-40EB-A555-2657937A04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92b655a-ec86-4731-b25e-ce4ddeb8f50a"/>
    <ds:schemaRef ds:uri="3a08ec24-c134-4431-b5bd-1238984bf10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2137</Words>
  <Application>Microsoft Office PowerPoint</Application>
  <PresentationFormat>Widescreen</PresentationFormat>
  <Paragraphs>243</Paragraphs>
  <Slides>21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Consolas</vt:lpstr>
      <vt:lpstr>Segoe UI</vt:lpstr>
      <vt:lpstr>Segoe UI Semibold</vt:lpstr>
      <vt:lpstr>SFMono-Regular</vt:lpstr>
      <vt:lpstr>Wingdings</vt:lpstr>
      <vt:lpstr>White Template</vt:lpstr>
      <vt:lpstr>What's new in C# 10</vt:lpstr>
      <vt:lpstr>Agenda</vt:lpstr>
      <vt:lpstr>Record structs</vt:lpstr>
      <vt:lpstr>Record structs Demo </vt:lpstr>
      <vt:lpstr>Using ILSpy you can quickly see how the code is complied differently </vt:lpstr>
      <vt:lpstr>Record types  can seal  ToString() </vt:lpstr>
      <vt:lpstr>Improvements of structure types </vt:lpstr>
      <vt:lpstr>Improvements of structure types   [continued] </vt:lpstr>
      <vt:lpstr>Custom Interpolated string handlers  $”{[How to handle building string]}”</vt:lpstr>
      <vt:lpstr>Interpolated string handlers    The .NET libraries use this feature in many APIs.  </vt:lpstr>
      <vt:lpstr>Global  using  directives </vt:lpstr>
      <vt:lpstr>File-scoped namespace declaration </vt:lpstr>
      <vt:lpstr>Extended property patterns </vt:lpstr>
      <vt:lpstr>Improvements on lambda expressions</vt:lpstr>
      <vt:lpstr>Improvements on lambda expressions  [continued]</vt:lpstr>
      <vt:lpstr>Allow const  interpolated strings </vt:lpstr>
      <vt:lpstr>Allow both assignment and declaration in the same deconstruction </vt:lpstr>
      <vt:lpstr>CallerArgumentExpression attribute </vt:lpstr>
      <vt:lpstr>Enhanced  #line pragma </vt:lpstr>
      <vt:lpstr>Warning wave 6 </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2022-01-20T00:35:32Z</dcterms:created>
  <dcterms:modified xsi:type="dcterms:W3CDTF">2022-11-29T17:57:56Z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0x0101001A14B0F575CA0844802D129D294118DE</vt:lpwstr>
  </property>
</Properties>
</file>

<file path=docProps/thumbnail.jpeg>
</file>